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258" r:id="rId3"/>
    <p:sldId id="311" r:id="rId4"/>
    <p:sldId id="312" r:id="rId5"/>
    <p:sldId id="313" r:id="rId6"/>
    <p:sldId id="314" r:id="rId7"/>
    <p:sldId id="315" r:id="rId8"/>
    <p:sldId id="316" r:id="rId9"/>
    <p:sldId id="319" r:id="rId10"/>
    <p:sldId id="318" r:id="rId11"/>
    <p:sldId id="320" r:id="rId12"/>
    <p:sldId id="317" r:id="rId13"/>
    <p:sldId id="322" r:id="rId14"/>
    <p:sldId id="323" r:id="rId15"/>
    <p:sldId id="324" r:id="rId16"/>
    <p:sldId id="321" r:id="rId17"/>
    <p:sldId id="325" r:id="rId18"/>
    <p:sldId id="326" r:id="rId19"/>
    <p:sldId id="327" r:id="rId20"/>
    <p:sldId id="328" r:id="rId21"/>
    <p:sldId id="329" r:id="rId22"/>
    <p:sldId id="330" r:id="rId23"/>
    <p:sldId id="332" r:id="rId24"/>
    <p:sldId id="333" r:id="rId25"/>
    <p:sldId id="334" r:id="rId26"/>
    <p:sldId id="337" r:id="rId27"/>
    <p:sldId id="335" r:id="rId28"/>
    <p:sldId id="338" r:id="rId29"/>
    <p:sldId id="336" r:id="rId30"/>
    <p:sldId id="340" r:id="rId31"/>
    <p:sldId id="341" r:id="rId32"/>
    <p:sldId id="342" r:id="rId33"/>
    <p:sldId id="367" r:id="rId34"/>
    <p:sldId id="368" r:id="rId35"/>
    <p:sldId id="339" r:id="rId36"/>
    <p:sldId id="344" r:id="rId37"/>
    <p:sldId id="345" r:id="rId38"/>
    <p:sldId id="346" r:id="rId39"/>
    <p:sldId id="347" r:id="rId40"/>
    <p:sldId id="348" r:id="rId41"/>
    <p:sldId id="349" r:id="rId42"/>
    <p:sldId id="350" r:id="rId43"/>
    <p:sldId id="360" r:id="rId44"/>
    <p:sldId id="353" r:id="rId45"/>
    <p:sldId id="354" r:id="rId46"/>
    <p:sldId id="352" r:id="rId47"/>
    <p:sldId id="355" r:id="rId48"/>
    <p:sldId id="356" r:id="rId49"/>
    <p:sldId id="357" r:id="rId50"/>
    <p:sldId id="358" r:id="rId51"/>
    <p:sldId id="351" r:id="rId52"/>
    <p:sldId id="361" r:id="rId53"/>
    <p:sldId id="362" r:id="rId54"/>
    <p:sldId id="363" r:id="rId55"/>
    <p:sldId id="364" r:id="rId56"/>
    <p:sldId id="366" r:id="rId57"/>
    <p:sldId id="365" r:id="rId58"/>
    <p:sldId id="359" r:id="rId59"/>
    <p:sldId id="310" r:id="rId60"/>
  </p:sldIdLst>
  <p:sldSz cx="12192000" cy="6858000"/>
  <p:notesSz cx="6858000" cy="9144000"/>
  <p:embeddedFontLst>
    <p:embeddedFont>
      <p:font typeface="Calibri" panose="020F0502020204030204" pitchFamily="34" charset="0"/>
      <p:regular r:id="rId61"/>
      <p:bold r:id="rId62"/>
      <p:italic r:id="rId63"/>
      <p:boldItalic r:id="rId64"/>
    </p:embeddedFont>
    <p:embeddedFont>
      <p:font typeface="Consolas" panose="020B0609020204030204" pitchFamily="49" charset="0"/>
      <p:regular r:id="rId65"/>
      <p:bold r:id="rId66"/>
      <p:italic r:id="rId67"/>
      <p:boldItalic r:id="rId68"/>
    </p:embeddedFont>
    <p:embeddedFont>
      <p:font typeface="TH Sarabun New" panose="020B0500040200020003" pitchFamily="34" charset="-34"/>
      <p:regular r:id="rId69"/>
      <p:bold r:id="rId70"/>
      <p:italic r:id="rId71"/>
      <p:boldItalic r:id="rId7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3D9E53-4820-4A6D-B844-0A063FE2AFBB}">
          <p14:sldIdLst>
            <p14:sldId id="256"/>
            <p14:sldId id="258"/>
            <p14:sldId id="311"/>
            <p14:sldId id="312"/>
            <p14:sldId id="313"/>
            <p14:sldId id="314"/>
            <p14:sldId id="315"/>
            <p14:sldId id="316"/>
            <p14:sldId id="319"/>
            <p14:sldId id="318"/>
            <p14:sldId id="320"/>
            <p14:sldId id="317"/>
            <p14:sldId id="322"/>
            <p14:sldId id="323"/>
            <p14:sldId id="324"/>
            <p14:sldId id="321"/>
            <p14:sldId id="325"/>
            <p14:sldId id="326"/>
            <p14:sldId id="327"/>
            <p14:sldId id="328"/>
            <p14:sldId id="329"/>
            <p14:sldId id="330"/>
            <p14:sldId id="332"/>
            <p14:sldId id="333"/>
            <p14:sldId id="334"/>
            <p14:sldId id="337"/>
            <p14:sldId id="335"/>
            <p14:sldId id="338"/>
            <p14:sldId id="336"/>
            <p14:sldId id="340"/>
            <p14:sldId id="341"/>
            <p14:sldId id="342"/>
            <p14:sldId id="367"/>
            <p14:sldId id="368"/>
            <p14:sldId id="339"/>
            <p14:sldId id="344"/>
            <p14:sldId id="345"/>
            <p14:sldId id="346"/>
            <p14:sldId id="347"/>
            <p14:sldId id="348"/>
            <p14:sldId id="349"/>
            <p14:sldId id="350"/>
            <p14:sldId id="360"/>
            <p14:sldId id="353"/>
            <p14:sldId id="354"/>
            <p14:sldId id="352"/>
            <p14:sldId id="355"/>
            <p14:sldId id="356"/>
            <p14:sldId id="357"/>
            <p14:sldId id="358"/>
            <p14:sldId id="351"/>
            <p14:sldId id="361"/>
            <p14:sldId id="362"/>
            <p14:sldId id="363"/>
            <p14:sldId id="364"/>
            <p14:sldId id="366"/>
            <p14:sldId id="365"/>
            <p14:sldId id="359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0000"/>
    <a:srgbClr val="000CF6"/>
    <a:srgbClr val="FFFF99"/>
    <a:srgbClr val="37FF01"/>
    <a:srgbClr val="FFFFFF"/>
    <a:srgbClr val="FF9999"/>
    <a:srgbClr val="FF92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3.fntdata"/><Relationship Id="rId68" Type="http://schemas.openxmlformats.org/officeDocument/2006/relationships/font" Target="fonts/font8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6.fntdata"/><Relationship Id="rId74" Type="http://schemas.openxmlformats.org/officeDocument/2006/relationships/viewProps" Target="viewProps.xml"/><Relationship Id="rId79" Type="http://schemas.openxmlformats.org/officeDocument/2006/relationships/customXml" Target="../customXml/item3.xml"/><Relationship Id="rId5" Type="http://schemas.openxmlformats.org/officeDocument/2006/relationships/slide" Target="slides/slide4.xml"/><Relationship Id="rId61" Type="http://schemas.openxmlformats.org/officeDocument/2006/relationships/font" Target="fonts/font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4.fntdata"/><Relationship Id="rId69" Type="http://schemas.openxmlformats.org/officeDocument/2006/relationships/font" Target="fonts/font9.fntdata"/><Relationship Id="rId77" Type="http://schemas.openxmlformats.org/officeDocument/2006/relationships/customXml" Target="../customXml/item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2.fntdata"/><Relationship Id="rId70" Type="http://schemas.openxmlformats.org/officeDocument/2006/relationships/font" Target="fonts/font10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5.fntdata"/><Relationship Id="rId73" Type="http://schemas.openxmlformats.org/officeDocument/2006/relationships/presProps" Target="presProps.xml"/><Relationship Id="rId78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11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jpe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5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6805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6903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0089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36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935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025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115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888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7290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9775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C0DC23-9D4B-444B-B3D0-42C092592B46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0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4398-C9F6-EB2B-596A-E50977561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790879"/>
            <a:ext cx="9231410" cy="356300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OOP &amp; data struct</a:t>
            </a: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13. Binary Search Tree(BST) &amp; sorting</a:t>
            </a:r>
            <a:endParaRPr lang="th-TH" sz="6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BF36-4575-AE23-FB9B-D448A265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5174313"/>
            <a:ext cx="7132335" cy="72115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By Somsin Thongkrairat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7381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B6194-B06B-B849-ED33-01DCA0CB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insert(item)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1A81E-FD91-FA73-35A7-46C5B3DE0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835" y="2018565"/>
            <a:ext cx="10058400" cy="4271625"/>
          </a:xfrm>
        </p:spPr>
        <p:txBody>
          <a:bodyPr>
            <a:normAutofit/>
          </a:bodyPr>
          <a:lstStyle/>
          <a:p>
            <a:r>
              <a:rPr lang="en-US" sz="4000" dirty="0"/>
              <a:t>- start insert at root node</a:t>
            </a:r>
          </a:p>
          <a:p>
            <a:r>
              <a:rPr lang="en-US" sz="4000" dirty="0"/>
              <a:t>- if node is null build new node at this location</a:t>
            </a:r>
          </a:p>
          <a:p>
            <a:r>
              <a:rPr lang="en-US" sz="4000" dirty="0"/>
              <a:t>- if new item value less then node value go to left child</a:t>
            </a:r>
          </a:p>
          <a:p>
            <a:r>
              <a:rPr lang="en-US" sz="4000" dirty="0"/>
              <a:t>- if new item value greater than node value go to right child</a:t>
            </a:r>
          </a:p>
          <a:p>
            <a:r>
              <a:rPr lang="en-US" sz="4000" dirty="0"/>
              <a:t>- repeat until found null node</a:t>
            </a:r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08621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B6194-B06B-B849-ED33-01DCA0CB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insert(item)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1A81E-FD91-FA73-35A7-46C5B3DE0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835" y="2018565"/>
            <a:ext cx="10058400" cy="4271625"/>
          </a:xfrm>
        </p:spPr>
        <p:txBody>
          <a:bodyPr>
            <a:normAutofit/>
          </a:bodyPr>
          <a:lstStyle/>
          <a:p>
            <a:r>
              <a:rPr lang="en-US" sz="4000" dirty="0"/>
              <a:t>- </a:t>
            </a:r>
            <a:r>
              <a:rPr lang="th-TH" sz="4000" dirty="0"/>
              <a:t>เริ่ม </a:t>
            </a:r>
            <a:r>
              <a:rPr lang="en-US" sz="4000" dirty="0"/>
              <a:t>insert </a:t>
            </a:r>
            <a:r>
              <a:rPr lang="th-TH" sz="4000" dirty="0"/>
              <a:t>จาก </a:t>
            </a:r>
            <a:r>
              <a:rPr lang="en-US" sz="4000" dirty="0"/>
              <a:t>root</a:t>
            </a:r>
          </a:p>
          <a:p>
            <a:r>
              <a:rPr lang="en-US" sz="4000" dirty="0"/>
              <a:t>- </a:t>
            </a:r>
            <a:r>
              <a:rPr lang="th-TH" sz="4000" dirty="0"/>
              <a:t>หาก </a:t>
            </a:r>
            <a:r>
              <a:rPr lang="en-US" sz="4000" dirty="0"/>
              <a:t>node </a:t>
            </a:r>
            <a:r>
              <a:rPr lang="th-TH" sz="4000" dirty="0"/>
              <a:t>ดังกล่าวเป็น </a:t>
            </a:r>
            <a:r>
              <a:rPr lang="en-US" sz="4000" dirty="0"/>
              <a:t>null </a:t>
            </a:r>
            <a:r>
              <a:rPr lang="th-TH" sz="4000" dirty="0"/>
              <a:t>ให้สร้าง </a:t>
            </a:r>
            <a:r>
              <a:rPr lang="en-US" sz="4000" dirty="0"/>
              <a:t>node </a:t>
            </a:r>
            <a:r>
              <a:rPr lang="th-TH" sz="4000" dirty="0"/>
              <a:t>ใหม่ด้วยข้อมูล </a:t>
            </a:r>
            <a:r>
              <a:rPr lang="en-US" sz="4000" dirty="0"/>
              <a:t>item</a:t>
            </a:r>
          </a:p>
          <a:p>
            <a:r>
              <a:rPr lang="en-US" sz="4000" dirty="0"/>
              <a:t>- </a:t>
            </a:r>
            <a:r>
              <a:rPr lang="th-TH" sz="4000" dirty="0"/>
              <a:t>หาก </a:t>
            </a:r>
            <a:r>
              <a:rPr lang="en-US" sz="4000" dirty="0"/>
              <a:t>item </a:t>
            </a:r>
            <a:r>
              <a:rPr lang="th-TH" sz="4000" dirty="0"/>
              <a:t>มีค่าน้อยกว่า </a:t>
            </a:r>
            <a:r>
              <a:rPr lang="en-US" sz="4000" dirty="0"/>
              <a:t>node </a:t>
            </a:r>
            <a:r>
              <a:rPr lang="th-TH" sz="4000" dirty="0"/>
              <a:t>ดังกล่าว ให้ ท่องไป ทางซ้าย</a:t>
            </a:r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หาก </a:t>
            </a:r>
            <a:r>
              <a:rPr lang="en-US" sz="4000" dirty="0"/>
              <a:t>item </a:t>
            </a:r>
            <a:r>
              <a:rPr lang="th-TH" sz="4000" dirty="0"/>
              <a:t>มีค่ามากกว่า </a:t>
            </a:r>
            <a:r>
              <a:rPr lang="en-US" sz="4000" dirty="0"/>
              <a:t>node </a:t>
            </a:r>
            <a:r>
              <a:rPr lang="th-TH" sz="4000" dirty="0"/>
              <a:t>ดังกล่าว ให้ ท่องไป ทางขวา</a:t>
            </a:r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ซ้ำเรื่อย ๆ จนกว่าจะพบ </a:t>
            </a:r>
            <a:r>
              <a:rPr lang="en-US" sz="4000" dirty="0"/>
              <a:t>null</a:t>
            </a:r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85371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CADCC-A6C9-3213-133E-107D1B9F6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Insert(60)</a:t>
            </a:r>
            <a:endParaRPr lang="th-TH" dirty="0"/>
          </a:p>
        </p:txBody>
      </p:sp>
      <p:pic>
        <p:nvPicPr>
          <p:cNvPr id="4" name="Content Placeholder 6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3058C519-BD7D-E86F-55E5-FD8D95D2F3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961" y="1988875"/>
            <a:ext cx="5396488" cy="4022725"/>
          </a:xfrm>
        </p:spPr>
      </p:pic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4ED2D6B-25AD-B307-762A-3B4C59F10D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177" y="2651095"/>
            <a:ext cx="1446387" cy="179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255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CADCC-A6C9-3213-133E-107D1B9F6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Insert(60) which side?</a:t>
            </a:r>
            <a:endParaRPr lang="th-TH" dirty="0"/>
          </a:p>
        </p:txBody>
      </p:sp>
      <p:pic>
        <p:nvPicPr>
          <p:cNvPr id="4" name="Content Placeholder 6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3058C519-BD7D-E86F-55E5-FD8D95D2F3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075" y="3248431"/>
            <a:ext cx="3112877" cy="2320444"/>
          </a:xfrm>
        </p:spPr>
      </p:pic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4ED2D6B-25AD-B307-762A-3B4C59F10D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873" y="2453364"/>
            <a:ext cx="544959" cy="676334"/>
          </a:xfrm>
          <a:prstGeom prst="rect">
            <a:avLst/>
          </a:prstGeom>
        </p:spPr>
      </p:pic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95357E5-F966-E1E3-3565-1E21DEBC0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149" y="2453364"/>
            <a:ext cx="544959" cy="676334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4A1A952-5570-0FD9-6AB6-89AF27089E2F}"/>
              </a:ext>
            </a:extLst>
          </p:cNvPr>
          <p:cNvCxnSpPr/>
          <p:nvPr/>
        </p:nvCxnSpPr>
        <p:spPr>
          <a:xfrm>
            <a:off x="3389152" y="2055303"/>
            <a:ext cx="0" cy="4295163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23C801-D760-F362-C7E8-A641D0B99011}"/>
              </a:ext>
            </a:extLst>
          </p:cNvPr>
          <p:cNvCxnSpPr>
            <a:cxnSpLocks/>
          </p:cNvCxnSpPr>
          <p:nvPr/>
        </p:nvCxnSpPr>
        <p:spPr>
          <a:xfrm flipH="1">
            <a:off x="3506598" y="2055303"/>
            <a:ext cx="469784" cy="11931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B0D278A-A6A9-4E83-277D-BDD93964A0B0}"/>
              </a:ext>
            </a:extLst>
          </p:cNvPr>
          <p:cNvSpPr txBox="1"/>
          <p:nvPr/>
        </p:nvSpPr>
        <p:spPr>
          <a:xfrm>
            <a:off x="3389152" y="1737360"/>
            <a:ext cx="1289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Current node</a:t>
            </a:r>
            <a:endParaRPr lang="th-TH" sz="2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F45784-8565-97E3-D145-242B21F985E7}"/>
              </a:ext>
            </a:extLst>
          </p:cNvPr>
          <p:cNvSpPr txBox="1"/>
          <p:nvPr/>
        </p:nvSpPr>
        <p:spPr>
          <a:xfrm>
            <a:off x="4374617" y="3125321"/>
            <a:ext cx="288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?</a:t>
            </a:r>
            <a:endParaRPr lang="th-TH" sz="28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1F4CA4-4902-6C4D-72EF-6ED7F3D8C289}"/>
              </a:ext>
            </a:extLst>
          </p:cNvPr>
          <p:cNvSpPr txBox="1"/>
          <p:nvPr/>
        </p:nvSpPr>
        <p:spPr>
          <a:xfrm>
            <a:off x="2046853" y="3123224"/>
            <a:ext cx="288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?</a:t>
            </a:r>
            <a:endParaRPr lang="th-TH" sz="2800" b="1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4EF9BB7-B318-5730-906A-75728638559C}"/>
              </a:ext>
            </a:extLst>
          </p:cNvPr>
          <p:cNvCxnSpPr/>
          <p:nvPr/>
        </p:nvCxnSpPr>
        <p:spPr>
          <a:xfrm>
            <a:off x="5841255" y="33432"/>
            <a:ext cx="0" cy="6702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Content Placeholder 6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0CD67AD4-2B1C-0027-CC34-F41ACF454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578" y="3214875"/>
            <a:ext cx="3112877" cy="2320444"/>
          </a:xfrm>
          <a:prstGeom prst="rect">
            <a:avLst/>
          </a:prstGeom>
        </p:spPr>
      </p:pic>
      <p:pic>
        <p:nvPicPr>
          <p:cNvPr id="17" name="Picture 1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5A606D6-93D1-1FE3-B241-2A97028B09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043" y="1882439"/>
            <a:ext cx="544959" cy="676334"/>
          </a:xfrm>
          <a:prstGeom prst="rect">
            <a:avLst/>
          </a:prstGeom>
        </p:spPr>
      </p:pic>
      <p:pic>
        <p:nvPicPr>
          <p:cNvPr id="18" name="Picture 1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FBDE872-A536-32EB-A1B9-F940BBD5D4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397" y="1882439"/>
            <a:ext cx="544959" cy="676334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47B12CE-36EF-D038-5CD2-33C7E194B454}"/>
              </a:ext>
            </a:extLst>
          </p:cNvPr>
          <p:cNvCxnSpPr>
            <a:cxnSpLocks/>
          </p:cNvCxnSpPr>
          <p:nvPr/>
        </p:nvCxnSpPr>
        <p:spPr>
          <a:xfrm flipH="1">
            <a:off x="10203662" y="3123224"/>
            <a:ext cx="952018" cy="76926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C3751E2-EC3D-A5DF-2CC1-B5ED47354D37}"/>
              </a:ext>
            </a:extLst>
          </p:cNvPr>
          <p:cNvSpPr txBox="1"/>
          <p:nvPr/>
        </p:nvSpPr>
        <p:spPr>
          <a:xfrm>
            <a:off x="10557984" y="2653568"/>
            <a:ext cx="1289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Current node</a:t>
            </a:r>
            <a:endParaRPr lang="th-TH" sz="2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B551DC-2ACC-F773-4EA7-D0C467D5A793}"/>
              </a:ext>
            </a:extLst>
          </p:cNvPr>
          <p:cNvSpPr txBox="1"/>
          <p:nvPr/>
        </p:nvSpPr>
        <p:spPr>
          <a:xfrm>
            <a:off x="10100120" y="3091765"/>
            <a:ext cx="288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?</a:t>
            </a:r>
            <a:endParaRPr lang="th-TH" sz="28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3282BD-15A8-C053-A977-62DEAEC19A55}"/>
              </a:ext>
            </a:extLst>
          </p:cNvPr>
          <p:cNvSpPr txBox="1"/>
          <p:nvPr/>
        </p:nvSpPr>
        <p:spPr>
          <a:xfrm>
            <a:off x="9282071" y="2816783"/>
            <a:ext cx="288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?</a:t>
            </a:r>
            <a:endParaRPr lang="th-TH" sz="2800" b="1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C5E2FA2-FA6E-86AC-37BE-65767139EAEA}"/>
              </a:ext>
            </a:extLst>
          </p:cNvPr>
          <p:cNvCxnSpPr/>
          <p:nvPr/>
        </p:nvCxnSpPr>
        <p:spPr>
          <a:xfrm>
            <a:off x="10118296" y="2021747"/>
            <a:ext cx="0" cy="4295163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2E7CB9B1-5AD7-D93E-30EF-7827827CE5D5}"/>
              </a:ext>
            </a:extLst>
          </p:cNvPr>
          <p:cNvSpPr/>
          <p:nvPr/>
        </p:nvSpPr>
        <p:spPr>
          <a:xfrm>
            <a:off x="7115581" y="1937415"/>
            <a:ext cx="2217840" cy="437949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15108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1DCDB74-EE47-7589-48D9-3C9DF88EF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  <a:endParaRPr lang="th-TH" dirty="0"/>
          </a:p>
        </p:txBody>
      </p:sp>
      <p:pic>
        <p:nvPicPr>
          <p:cNvPr id="7" name="Content Placeholder 6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A8D7014D-A215-9B4E-1C80-AB4F983080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650" y="1846263"/>
            <a:ext cx="6339026" cy="4022725"/>
          </a:xfrm>
        </p:spPr>
      </p:pic>
    </p:spTree>
    <p:extLst>
      <p:ext uri="{BB962C8B-B14F-4D97-AF65-F5344CB8AC3E}">
        <p14:creationId xmlns:p14="http://schemas.microsoft.com/office/powerpoint/2010/main" val="645155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A0EED-2A42-464C-726F-745EFB2CA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  <a:endParaRPr lang="th-TH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D81D9A16-A4A0-F15C-092C-2F33E5B731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259" y="1846263"/>
            <a:ext cx="5561855" cy="4943872"/>
          </a:xfrm>
        </p:spPr>
      </p:pic>
    </p:spTree>
    <p:extLst>
      <p:ext uri="{BB962C8B-B14F-4D97-AF65-F5344CB8AC3E}">
        <p14:creationId xmlns:p14="http://schemas.microsoft.com/office/powerpoint/2010/main" val="3449530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14514-DF75-BAAD-5676-CD44045A9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80A780-EBE4-D5AD-1EFC-53B01BC1F757}"/>
              </a:ext>
            </a:extLst>
          </p:cNvPr>
          <p:cNvSpPr txBox="1"/>
          <p:nvPr/>
        </p:nvSpPr>
        <p:spPr>
          <a:xfrm>
            <a:off x="367437" y="1896068"/>
            <a:ext cx="6243087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	    Node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p = root;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p-&gt;data){</a:t>
            </a:r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go left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(p-&gt;left == </a:t>
            </a:r>
            <a:r>
              <a:rPr lang="en-US" sz="16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 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p-&gt;left =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}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 = p-&gt;left;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(p-&gt;right == </a:t>
            </a:r>
            <a:r>
              <a:rPr lang="en-US" sz="16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p-&gt;right =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}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 = p-&gt;right;                   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</p:txBody>
      </p:sp>
      <p:pic>
        <p:nvPicPr>
          <p:cNvPr id="6" name="Picture 5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0677C6FB-03A0-FC8A-2F3C-99EB3AB078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755" y="2274723"/>
            <a:ext cx="4233469" cy="315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932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F12C4-712A-67B1-F79E-8266F061B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648055-6E54-9916-66FE-DE9AA8B37C79}"/>
              </a:ext>
            </a:extLst>
          </p:cNvPr>
          <p:cNvSpPr txBox="1"/>
          <p:nvPr/>
        </p:nvSpPr>
        <p:spPr>
          <a:xfrm>
            <a:off x="773885" y="2209498"/>
            <a:ext cx="609460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BST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tree;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'J'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tree.print_tree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26690B-6C3B-7C6E-043A-72E299E5B0E7}"/>
              </a:ext>
            </a:extLst>
          </p:cNvPr>
          <p:cNvSpPr txBox="1"/>
          <p:nvPr/>
        </p:nvSpPr>
        <p:spPr>
          <a:xfrm>
            <a:off x="5433270" y="2394164"/>
            <a:ext cx="519558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Result :</a:t>
            </a:r>
            <a:endParaRPr lang="pt-BR" sz="2400" dirty="0">
              <a:latin typeface="Consolas" panose="020B0609020204030204" pitchFamily="49" charset="0"/>
            </a:endParaRPr>
          </a:p>
          <a:p>
            <a:r>
              <a:rPr lang="pt-BR" sz="2400" dirty="0">
                <a:latin typeface="Consolas" panose="020B0609020204030204" pitchFamily="49" charset="0"/>
              </a:rPr>
              <a:t>          ______G______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__D__           __J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/     \         /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B       E       H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/ \       \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A   C       F       I</a:t>
            </a:r>
            <a:endParaRPr lang="th-TH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8067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D2CF6-76C0-1436-13CA-0406F9A88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07A583-8E79-983C-B672-1FFD643C2401}"/>
              </a:ext>
            </a:extLst>
          </p:cNvPr>
          <p:cNvSpPr txBox="1"/>
          <p:nvPr/>
        </p:nvSpPr>
        <p:spPr>
          <a:xfrm>
            <a:off x="455104" y="3100332"/>
            <a:ext cx="609460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BST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tree2;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'G'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'J'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tree2.print_tree();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F71B67-E32B-CE1B-6EFC-0218499E2526}"/>
              </a:ext>
            </a:extLst>
          </p:cNvPr>
          <p:cNvSpPr txBox="1"/>
          <p:nvPr/>
        </p:nvSpPr>
        <p:spPr>
          <a:xfrm>
            <a:off x="2136397" y="1957181"/>
            <a:ext cx="947396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2000" dirty="0">
              <a:latin typeface="Consolas" panose="020B0609020204030204" pitchFamily="49" charset="0"/>
            </a:endParaRPr>
          </a:p>
          <a:p>
            <a:r>
              <a:rPr lang="pt-BR" sz="2000" dirty="0">
                <a:latin typeface="Consolas" panose="020B0609020204030204" pitchFamily="49" charset="0"/>
              </a:rPr>
              <a:t>E______________________________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                      \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                       F______________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                                      \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                                       G______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                                              \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                                               H__     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                                                  \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                                                   I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                                                    \        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                                                     J </a:t>
            </a:r>
            <a:endParaRPr lang="th-TH" sz="2000" dirty="0">
              <a:latin typeface="Consolas" panose="020B0609020204030204" pitchFamily="49" charset="0"/>
            </a:endParaRPr>
          </a:p>
        </p:txBody>
      </p:sp>
      <p:pic>
        <p:nvPicPr>
          <p:cNvPr id="9" name="Picture 8" descr="A picture containing text, pool ball, vector graphics&#10;&#10;Description automatically generated">
            <a:extLst>
              <a:ext uri="{FF2B5EF4-FFF2-40B4-BE49-F238E27FC236}">
                <a16:creationId xmlns:a16="http://schemas.microsoft.com/office/drawing/2014/main" id="{0E460CA3-AB1B-9ED4-5182-CBD5EF435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089" y="2733103"/>
            <a:ext cx="3463030" cy="359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239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36C977-9020-230A-E37D-D8393D74C6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Quiz</a:t>
            </a:r>
            <a:endParaRPr lang="th-TH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6B57482-1F93-1200-7E12-46CA5155EF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Asymptotic notation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417544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 BINARY SEARCH TREE; BINARY TREE | image tagged in clean vs messy room | made w/ Imgflip meme maker">
            <a:extLst>
              <a:ext uri="{FF2B5EF4-FFF2-40B4-BE49-F238E27FC236}">
                <a16:creationId xmlns:a16="http://schemas.microsoft.com/office/drawing/2014/main" id="{2B3E0D2C-F070-836C-015B-91F0FB0CF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382" y="780175"/>
            <a:ext cx="7742057" cy="4599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188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A4BBF-90F3-4856-CCEF-868C49EE9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Asymptotic notation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D8420-00F9-7C93-82A7-4D459376A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Big O -&gt;</a:t>
            </a:r>
          </a:p>
          <a:p>
            <a:r>
              <a:rPr lang="en-US" sz="8000" dirty="0"/>
              <a:t>Big theta -&gt;</a:t>
            </a:r>
          </a:p>
          <a:p>
            <a:r>
              <a:rPr lang="en-US" sz="8000" dirty="0"/>
              <a:t>Big Omega -&gt;</a:t>
            </a:r>
            <a:endParaRPr lang="th-TH" sz="8000" dirty="0"/>
          </a:p>
        </p:txBody>
      </p:sp>
    </p:spTree>
    <p:extLst>
      <p:ext uri="{BB962C8B-B14F-4D97-AF65-F5344CB8AC3E}">
        <p14:creationId xmlns:p14="http://schemas.microsoft.com/office/powerpoint/2010/main" val="1139238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D50C7-EC02-A248-6F46-1818983B7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Search(item)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F2B09-85AC-38AD-565A-FA2E24BD6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942" y="1912846"/>
            <a:ext cx="10410738" cy="4023360"/>
          </a:xfrm>
        </p:spPr>
        <p:txBody>
          <a:bodyPr>
            <a:normAutofit/>
          </a:bodyPr>
          <a:lstStyle/>
          <a:p>
            <a:r>
              <a:rPr lang="en-US" sz="4400" dirty="0"/>
              <a:t>- one of purpose to invented BST / </a:t>
            </a:r>
            <a:r>
              <a:rPr lang="th-TH" sz="4400" dirty="0"/>
              <a:t>หนึ่งในจุดประสงค์ที่ </a:t>
            </a:r>
            <a:r>
              <a:rPr lang="en-US" sz="4400" dirty="0"/>
              <a:t>BST </a:t>
            </a:r>
            <a:r>
              <a:rPr lang="th-TH" sz="4400" dirty="0"/>
              <a:t>ถูกสร้างขึ้นมา</a:t>
            </a:r>
          </a:p>
          <a:p>
            <a:r>
              <a:rPr lang="th-TH" sz="4400" dirty="0"/>
              <a:t>- </a:t>
            </a:r>
            <a:r>
              <a:rPr lang="en-US" sz="4400" dirty="0"/>
              <a:t>find node that contain search value</a:t>
            </a:r>
          </a:p>
          <a:p>
            <a:r>
              <a:rPr lang="en-US" sz="4400" dirty="0"/>
              <a:t>- </a:t>
            </a:r>
            <a:r>
              <a:rPr lang="th-TH" sz="4400" dirty="0"/>
              <a:t>หา </a:t>
            </a:r>
            <a:r>
              <a:rPr lang="en-US" sz="4400" dirty="0"/>
              <a:t>node </a:t>
            </a:r>
            <a:r>
              <a:rPr lang="th-TH" sz="4400" dirty="0"/>
              <a:t>ที่มีค่าเท่ากับ </a:t>
            </a:r>
            <a:r>
              <a:rPr lang="en-US" sz="4400" dirty="0"/>
              <a:t>search value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20261928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D50C7-EC02-A248-6F46-1818983B7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Search(item)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F2B09-85AC-38AD-565A-FA2E24BD6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462787"/>
          </a:xfrm>
        </p:spPr>
        <p:txBody>
          <a:bodyPr>
            <a:normAutofit/>
          </a:bodyPr>
          <a:lstStyle/>
          <a:p>
            <a:r>
              <a:rPr lang="en-US" sz="4000" dirty="0"/>
              <a:t>- because whole tree maintain BST rules so we can use this rule for searching</a:t>
            </a:r>
          </a:p>
          <a:p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เนื่องจากทั้ง </a:t>
            </a:r>
            <a:r>
              <a:rPr lang="en-US" sz="4000" dirty="0"/>
              <a:t>tree </a:t>
            </a:r>
            <a:r>
              <a:rPr lang="th-TH" sz="4000" dirty="0"/>
              <a:t>นี้เป็นไปตามกฎของ </a:t>
            </a:r>
            <a:r>
              <a:rPr lang="en-US" sz="4000" dirty="0"/>
              <a:t>BST</a:t>
            </a:r>
          </a:p>
          <a:p>
            <a:r>
              <a:rPr lang="th-TH" sz="4000" dirty="0"/>
              <a:t>เราจึงสามารถใช้กฎของ </a:t>
            </a:r>
            <a:r>
              <a:rPr lang="en-US" sz="4000" dirty="0"/>
              <a:t>BST </a:t>
            </a:r>
            <a:r>
              <a:rPr lang="th-TH" sz="4000" dirty="0"/>
              <a:t>ในการ </a:t>
            </a:r>
            <a:endParaRPr lang="en-US" sz="4000" dirty="0"/>
          </a:p>
          <a:p>
            <a:r>
              <a:rPr lang="en-US" sz="4000" dirty="0"/>
              <a:t>search</a:t>
            </a:r>
            <a:r>
              <a:rPr lang="th-TH" sz="4000" dirty="0"/>
              <a:t> ได้เ</a:t>
            </a:r>
          </a:p>
        </p:txBody>
      </p:sp>
      <p:pic>
        <p:nvPicPr>
          <p:cNvPr id="6" name="Picture 5" descr="A group of yellow circles with number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B6DE503C-CA47-753F-9B54-637BA7E2F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731" y="2847109"/>
            <a:ext cx="4171949" cy="3109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956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D50C7-EC02-A248-6F46-1818983B7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Search(item)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F2B09-85AC-38AD-565A-FA2E24BD6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625" y="2005125"/>
            <a:ext cx="10462749" cy="4023360"/>
          </a:xfrm>
        </p:spPr>
        <p:txBody>
          <a:bodyPr>
            <a:normAutofit/>
          </a:bodyPr>
          <a:lstStyle/>
          <a:p>
            <a:r>
              <a:rPr lang="en-US" sz="3600" dirty="0"/>
              <a:t>- start from root node</a:t>
            </a:r>
          </a:p>
          <a:p>
            <a:r>
              <a:rPr lang="en-US" sz="3600" dirty="0"/>
              <a:t>- check node that equal to search key</a:t>
            </a:r>
            <a:endParaRPr lang="th-TH" sz="3600" dirty="0"/>
          </a:p>
          <a:p>
            <a:r>
              <a:rPr lang="th-TH" sz="3600" dirty="0"/>
              <a:t>- </a:t>
            </a:r>
            <a:r>
              <a:rPr lang="en-US" sz="3600" dirty="0"/>
              <a:t>if found return -&gt; mission completed</a:t>
            </a:r>
          </a:p>
          <a:p>
            <a:r>
              <a:rPr lang="en-US" sz="3600" dirty="0"/>
              <a:t>- if search key less than node go to left node </a:t>
            </a:r>
          </a:p>
          <a:p>
            <a:r>
              <a:rPr lang="en-US" sz="3600" dirty="0"/>
              <a:t>- if search key greater than node go to right node</a:t>
            </a:r>
          </a:p>
          <a:p>
            <a:r>
              <a:rPr lang="en-US" sz="3600" dirty="0"/>
              <a:t>- repeat until found null and return not found</a:t>
            </a:r>
            <a:endParaRPr lang="th-TH" sz="3600" dirty="0"/>
          </a:p>
        </p:txBody>
      </p:sp>
      <p:pic>
        <p:nvPicPr>
          <p:cNvPr id="6" name="Picture 5" descr="A group of yellow circles with black text&#10;&#10;Description automatically generated with low confidence">
            <a:extLst>
              <a:ext uri="{FF2B5EF4-FFF2-40B4-BE49-F238E27FC236}">
                <a16:creationId xmlns:a16="http://schemas.microsoft.com/office/drawing/2014/main" id="{EE517076-442A-2AC1-4690-724E5ED30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9659" y="523195"/>
            <a:ext cx="3976021" cy="296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3946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D50C7-EC02-A248-6F46-1818983B7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Search(item)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F2B09-85AC-38AD-565A-FA2E24BD6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625" y="2005125"/>
            <a:ext cx="10462749" cy="4023360"/>
          </a:xfrm>
        </p:spPr>
        <p:txBody>
          <a:bodyPr>
            <a:normAutofit/>
          </a:bodyPr>
          <a:lstStyle/>
          <a:p>
            <a:r>
              <a:rPr lang="en-US" sz="3600" dirty="0"/>
              <a:t>- </a:t>
            </a:r>
            <a:r>
              <a:rPr lang="th-TH" sz="3600" dirty="0"/>
              <a:t>เริ่มต้นจาก </a:t>
            </a:r>
            <a:r>
              <a:rPr lang="en-US" sz="3600" dirty="0"/>
              <a:t>root node</a:t>
            </a:r>
          </a:p>
          <a:p>
            <a:r>
              <a:rPr lang="en-US" sz="3600" dirty="0"/>
              <a:t>- </a:t>
            </a:r>
            <a:r>
              <a:rPr lang="th-TH" sz="3600" dirty="0"/>
              <a:t>เช็ค </a:t>
            </a:r>
            <a:r>
              <a:rPr lang="en-US" sz="3600" dirty="0"/>
              <a:t>node </a:t>
            </a:r>
            <a:r>
              <a:rPr lang="th-TH" sz="3600" dirty="0"/>
              <a:t>ว่าตรงตามที่ต้องการหรือไม่</a:t>
            </a:r>
          </a:p>
          <a:p>
            <a:r>
              <a:rPr lang="th-TH" sz="3600" dirty="0"/>
              <a:t>- หากพบ </a:t>
            </a:r>
            <a:r>
              <a:rPr lang="en-US" sz="3600" dirty="0"/>
              <a:t>return -&gt; mission completed</a:t>
            </a:r>
          </a:p>
          <a:p>
            <a:r>
              <a:rPr lang="en-US" sz="3600" dirty="0"/>
              <a:t>- </a:t>
            </a:r>
            <a:r>
              <a:rPr lang="th-TH" sz="3600" dirty="0"/>
              <a:t>หาก</a:t>
            </a:r>
            <a:r>
              <a:rPr lang="en-US" sz="3600" dirty="0"/>
              <a:t> search key </a:t>
            </a:r>
            <a:r>
              <a:rPr lang="th-TH" sz="3600" dirty="0"/>
              <a:t>มีค่าน้อยกว่า </a:t>
            </a:r>
            <a:r>
              <a:rPr lang="en-US" sz="3600" dirty="0"/>
              <a:t>node </a:t>
            </a:r>
            <a:r>
              <a:rPr lang="th-TH" sz="3600" dirty="0"/>
              <a:t>ไปทำ </a:t>
            </a:r>
            <a:r>
              <a:rPr lang="en-US" sz="3600" dirty="0"/>
              <a:t>left node</a:t>
            </a:r>
          </a:p>
          <a:p>
            <a:r>
              <a:rPr lang="en-US" sz="3600" dirty="0"/>
              <a:t>- </a:t>
            </a:r>
            <a:r>
              <a:rPr lang="th-TH" sz="3600" dirty="0"/>
              <a:t>หาก</a:t>
            </a:r>
            <a:r>
              <a:rPr lang="en-US" sz="3600" dirty="0"/>
              <a:t> search key </a:t>
            </a:r>
            <a:r>
              <a:rPr lang="th-TH" sz="3600" dirty="0"/>
              <a:t>ค่ามากกว่า </a:t>
            </a:r>
            <a:r>
              <a:rPr lang="en-US" sz="3600" dirty="0"/>
              <a:t>node </a:t>
            </a:r>
            <a:r>
              <a:rPr lang="th-TH" sz="3600" dirty="0"/>
              <a:t>ไปทำ </a:t>
            </a:r>
            <a:r>
              <a:rPr lang="en-US" sz="3600" dirty="0"/>
              <a:t>right node</a:t>
            </a:r>
          </a:p>
          <a:p>
            <a:r>
              <a:rPr lang="en-US" sz="3600" dirty="0"/>
              <a:t>- </a:t>
            </a:r>
            <a:r>
              <a:rPr lang="th-TH" sz="3600" dirty="0"/>
              <a:t>ทำไปเรื่อย ๆ จนกว่าจะพบ </a:t>
            </a:r>
            <a:r>
              <a:rPr lang="en-US" sz="3600" dirty="0"/>
              <a:t>NULL </a:t>
            </a:r>
            <a:r>
              <a:rPr lang="th-TH" sz="3600" dirty="0"/>
              <a:t>ให้ </a:t>
            </a:r>
            <a:r>
              <a:rPr lang="en-US" sz="3600" dirty="0"/>
              <a:t>return Not found</a:t>
            </a:r>
            <a:endParaRPr lang="th-TH" sz="3600" dirty="0"/>
          </a:p>
        </p:txBody>
      </p:sp>
      <p:pic>
        <p:nvPicPr>
          <p:cNvPr id="6" name="Picture 5" descr="A group of yellow circles with black numbers&#10;&#10;Description automatically generated with low confidence">
            <a:extLst>
              <a:ext uri="{FF2B5EF4-FFF2-40B4-BE49-F238E27FC236}">
                <a16:creationId xmlns:a16="http://schemas.microsoft.com/office/drawing/2014/main" id="{D262EC9F-B4A8-7470-0FC6-9351F9E2D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390" y="275877"/>
            <a:ext cx="4959559" cy="3190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8337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4CEC4-22E4-04AE-E54A-015A98138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Search(7)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1173BB-8E22-4B96-1E83-C6828D2800EE}"/>
              </a:ext>
            </a:extLst>
          </p:cNvPr>
          <p:cNvSpPr txBox="1"/>
          <p:nvPr/>
        </p:nvSpPr>
        <p:spPr>
          <a:xfrm>
            <a:off x="964734" y="2046914"/>
            <a:ext cx="24673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Search (7)</a:t>
            </a:r>
            <a:endParaRPr lang="th-TH" sz="60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4E8402-48BB-2123-DF74-51F914B82A45}"/>
              </a:ext>
            </a:extLst>
          </p:cNvPr>
          <p:cNvCxnSpPr/>
          <p:nvPr/>
        </p:nvCxnSpPr>
        <p:spPr>
          <a:xfrm>
            <a:off x="3674378" y="2533475"/>
            <a:ext cx="337237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5418D6-82F0-0B82-1B31-9BE995AD8BDF}"/>
              </a:ext>
            </a:extLst>
          </p:cNvPr>
          <p:cNvCxnSpPr/>
          <p:nvPr/>
        </p:nvCxnSpPr>
        <p:spPr>
          <a:xfrm>
            <a:off x="3674378" y="2701255"/>
            <a:ext cx="1770077" cy="7277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4B11427-76AA-3F78-366A-7B3F8F26B09A}"/>
              </a:ext>
            </a:extLst>
          </p:cNvPr>
          <p:cNvCxnSpPr/>
          <p:nvPr/>
        </p:nvCxnSpPr>
        <p:spPr>
          <a:xfrm>
            <a:off x="3556932" y="2852257"/>
            <a:ext cx="2751589" cy="165263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C7BB2DF-AFA4-5105-01FF-D2BD5ECACA7C}"/>
              </a:ext>
            </a:extLst>
          </p:cNvPr>
          <p:cNvSpPr txBox="1"/>
          <p:nvPr/>
        </p:nvSpPr>
        <p:spPr>
          <a:xfrm rot="1869018">
            <a:off x="3882693" y="3329479"/>
            <a:ext cx="865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Found!</a:t>
            </a:r>
            <a:endParaRPr lang="th-TH" sz="2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2F6971-FE50-B28A-30F1-31DDF007196E}"/>
              </a:ext>
            </a:extLst>
          </p:cNvPr>
          <p:cNvSpPr txBox="1"/>
          <p:nvPr/>
        </p:nvSpPr>
        <p:spPr>
          <a:xfrm>
            <a:off x="4853855" y="2164089"/>
            <a:ext cx="1013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 go left</a:t>
            </a:r>
            <a:endParaRPr lang="th-TH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39CFFC-3F70-C831-0EBD-88113119324C}"/>
              </a:ext>
            </a:extLst>
          </p:cNvPr>
          <p:cNvSpPr txBox="1"/>
          <p:nvPr/>
        </p:nvSpPr>
        <p:spPr>
          <a:xfrm rot="1427136">
            <a:off x="4179509" y="2740257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2 go right</a:t>
            </a:r>
            <a:endParaRPr lang="th-TH" sz="2400" b="1" dirty="0"/>
          </a:p>
        </p:txBody>
      </p:sp>
      <p:pic>
        <p:nvPicPr>
          <p:cNvPr id="8" name="Content Placeholder 7" descr="A group of yellow circles with number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17A78E4E-51A0-3D9C-916F-F36735F82D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4873" y="2164089"/>
            <a:ext cx="5396488" cy="4022725"/>
          </a:xfrm>
        </p:spPr>
      </p:pic>
    </p:spTree>
    <p:extLst>
      <p:ext uri="{BB962C8B-B14F-4D97-AF65-F5344CB8AC3E}">
        <p14:creationId xmlns:p14="http://schemas.microsoft.com/office/powerpoint/2010/main" val="3074623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group of yellow circles with number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0644454C-AA5F-EFD9-1A7A-2AAB966C5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042" y="1990733"/>
            <a:ext cx="5599541" cy="417408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E4CEC4-22E4-04AE-E54A-015A98138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Search(41)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1173BB-8E22-4B96-1E83-C6828D2800EE}"/>
              </a:ext>
            </a:extLst>
          </p:cNvPr>
          <p:cNvSpPr txBox="1"/>
          <p:nvPr/>
        </p:nvSpPr>
        <p:spPr>
          <a:xfrm>
            <a:off x="964734" y="2046914"/>
            <a:ext cx="27462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Search (41)</a:t>
            </a:r>
            <a:endParaRPr lang="th-TH" sz="60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B335CDE-6CC8-04F8-6879-7763AA91E5BD}"/>
              </a:ext>
            </a:extLst>
          </p:cNvPr>
          <p:cNvCxnSpPr/>
          <p:nvPr/>
        </p:nvCxnSpPr>
        <p:spPr>
          <a:xfrm>
            <a:off x="3816991" y="2474752"/>
            <a:ext cx="335559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680DE4A-651A-111C-7DB6-5EEECBA8C76F}"/>
              </a:ext>
            </a:extLst>
          </p:cNvPr>
          <p:cNvSpPr txBox="1"/>
          <p:nvPr/>
        </p:nvSpPr>
        <p:spPr>
          <a:xfrm>
            <a:off x="4853855" y="2105366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 go right</a:t>
            </a:r>
            <a:endParaRPr lang="th-TH" sz="2400" b="1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98A1CA5-7FE7-36BF-D7EF-3712AF474E5B}"/>
              </a:ext>
            </a:extLst>
          </p:cNvPr>
          <p:cNvCxnSpPr>
            <a:cxnSpLocks/>
          </p:cNvCxnSpPr>
          <p:nvPr/>
        </p:nvCxnSpPr>
        <p:spPr>
          <a:xfrm>
            <a:off x="3816991" y="2554745"/>
            <a:ext cx="4957893" cy="98540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D846C33-64A5-54A1-1286-12C6EC7C598C}"/>
              </a:ext>
            </a:extLst>
          </p:cNvPr>
          <p:cNvSpPr txBox="1"/>
          <p:nvPr/>
        </p:nvSpPr>
        <p:spPr>
          <a:xfrm rot="771137">
            <a:off x="5469025" y="2633211"/>
            <a:ext cx="1013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2 go left</a:t>
            </a:r>
            <a:endParaRPr lang="th-TH" sz="2400" b="1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2438758-1DC0-5CFC-C020-A354E77433F4}"/>
              </a:ext>
            </a:extLst>
          </p:cNvPr>
          <p:cNvCxnSpPr>
            <a:cxnSpLocks/>
          </p:cNvCxnSpPr>
          <p:nvPr/>
        </p:nvCxnSpPr>
        <p:spPr>
          <a:xfrm>
            <a:off x="3816991" y="2618321"/>
            <a:ext cx="4202884" cy="185301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9E842CB-4F38-4DB7-7C0B-96558C5263AC}"/>
              </a:ext>
            </a:extLst>
          </p:cNvPr>
          <p:cNvSpPr txBox="1"/>
          <p:nvPr/>
        </p:nvSpPr>
        <p:spPr>
          <a:xfrm rot="1404266">
            <a:off x="6454537" y="3630668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go right</a:t>
            </a:r>
            <a:endParaRPr lang="th-TH" sz="2400" b="1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3D2D661-11D2-B9F0-5370-19B0BADAB7A7}"/>
              </a:ext>
            </a:extLst>
          </p:cNvPr>
          <p:cNvCxnSpPr>
            <a:cxnSpLocks/>
          </p:cNvCxnSpPr>
          <p:nvPr/>
        </p:nvCxnSpPr>
        <p:spPr>
          <a:xfrm>
            <a:off x="3816991" y="2726422"/>
            <a:ext cx="4664012" cy="291398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388396A-F40D-D230-BF53-DD60B1EBC992}"/>
              </a:ext>
            </a:extLst>
          </p:cNvPr>
          <p:cNvSpPr txBox="1"/>
          <p:nvPr/>
        </p:nvSpPr>
        <p:spPr>
          <a:xfrm rot="1830990">
            <a:off x="7100397" y="4699319"/>
            <a:ext cx="1013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4 go left</a:t>
            </a:r>
            <a:endParaRPr lang="th-TH" sz="2400" b="1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B7C0306-9F10-B16E-4EB2-E441A3C1D54B}"/>
              </a:ext>
            </a:extLst>
          </p:cNvPr>
          <p:cNvCxnSpPr>
            <a:cxnSpLocks/>
          </p:cNvCxnSpPr>
          <p:nvPr/>
        </p:nvCxnSpPr>
        <p:spPr>
          <a:xfrm>
            <a:off x="3816991" y="2864043"/>
            <a:ext cx="4471332" cy="34870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A0FC118-388C-0502-3729-611579543553}"/>
              </a:ext>
            </a:extLst>
          </p:cNvPr>
          <p:cNvSpPr txBox="1"/>
          <p:nvPr/>
        </p:nvSpPr>
        <p:spPr>
          <a:xfrm>
            <a:off x="8288323" y="6257846"/>
            <a:ext cx="590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Null</a:t>
            </a:r>
            <a:endParaRPr lang="th-TH" sz="2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ADCC0B7-9E32-0304-600C-AD9017696C5F}"/>
              </a:ext>
            </a:extLst>
          </p:cNvPr>
          <p:cNvSpPr txBox="1"/>
          <p:nvPr/>
        </p:nvSpPr>
        <p:spPr>
          <a:xfrm>
            <a:off x="1080548" y="3741123"/>
            <a:ext cx="32464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Return Not found!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2635288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AB1D4-F196-7561-BAFA-81A0926C6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  <a:endParaRPr lang="th-TH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6C9A2D6-7882-028F-30CA-0E8A7EBC2C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427" y="1829640"/>
            <a:ext cx="5536734" cy="4921542"/>
          </a:xfrm>
        </p:spPr>
      </p:pic>
    </p:spTree>
    <p:extLst>
      <p:ext uri="{BB962C8B-B14F-4D97-AF65-F5344CB8AC3E}">
        <p14:creationId xmlns:p14="http://schemas.microsoft.com/office/powerpoint/2010/main" val="27749757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B3259-436D-6E65-B409-19CAAEAD0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43A8A3-25A4-5E40-7EDA-E411DC558A48}"/>
              </a:ext>
            </a:extLst>
          </p:cNvPr>
          <p:cNvSpPr txBox="1"/>
          <p:nvPr/>
        </p:nvSpPr>
        <p:spPr>
          <a:xfrm>
            <a:off x="698383" y="2020503"/>
            <a:ext cx="609460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search(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 = root;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 !=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p-&gt;data){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p-&gt;data){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p=p-&gt;left;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p=p-&gt;right;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pic>
        <p:nvPicPr>
          <p:cNvPr id="6" name="Picture 5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77625A1C-B50A-F1B4-D3FA-F8EBFDD248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054" y="2189527"/>
            <a:ext cx="5429084" cy="404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9108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A2BB3D8-7196-08F3-2B02-3287F81EEE65}"/>
              </a:ext>
            </a:extLst>
          </p:cNvPr>
          <p:cNvSpPr txBox="1"/>
          <p:nvPr/>
        </p:nvSpPr>
        <p:spPr>
          <a:xfrm>
            <a:off x="6778129" y="982176"/>
            <a:ext cx="4831979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Result :</a:t>
            </a:r>
            <a:endParaRPr lang="pt-BR" sz="2400" dirty="0">
              <a:latin typeface="Consolas" panose="020B0609020204030204" pitchFamily="49" charset="0"/>
            </a:endParaRPr>
          </a:p>
          <a:p>
            <a:r>
              <a:rPr lang="pt-BR" sz="2400" dirty="0">
                <a:latin typeface="Consolas" panose="020B0609020204030204" pitchFamily="49" charset="0"/>
              </a:rPr>
              <a:t>          ______G______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__D__           __J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/     \         /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B       E       H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/ \       \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A   C       F       I</a:t>
            </a:r>
          </a:p>
          <a:p>
            <a:endParaRPr lang="pt-BR" sz="2400" dirty="0">
              <a:latin typeface="Consolas" panose="020B0609020204030204" pitchFamily="49" charset="0"/>
            </a:endParaRPr>
          </a:p>
          <a:p>
            <a:r>
              <a:rPr lang="pt-BR" sz="2400" dirty="0">
                <a:latin typeface="Consolas" panose="020B0609020204030204" pitchFamily="49" charset="0"/>
              </a:rPr>
              <a:t>1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0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0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1</a:t>
            </a:r>
            <a:endParaRPr lang="th-TH" sz="2400" dirty="0"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60CC2C-DB9E-CE7C-6693-3C1164B92465}"/>
              </a:ext>
            </a:extLst>
          </p:cNvPr>
          <p:cNvSpPr txBox="1"/>
          <p:nvPr/>
        </p:nvSpPr>
        <p:spPr>
          <a:xfrm>
            <a:off x="306647" y="569962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BST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tree;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'J'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tree.print_tree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tree.search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tree.search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'X'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tree.search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'K'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tree.search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pic>
        <p:nvPicPr>
          <p:cNvPr id="10" name="Picture 9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93DFED53-84F1-3519-0843-5641CC78E0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890" y="4478632"/>
            <a:ext cx="2358248" cy="175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753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97DB6-3A0C-FEF8-6109-036B1DCB8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Binary search tree</a:t>
            </a:r>
            <a:endParaRPr lang="th-T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51984F-2CA6-5026-4C06-BA8F6B6DD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776" y="1803789"/>
            <a:ext cx="10949311" cy="4353730"/>
          </a:xfrm>
        </p:spPr>
        <p:txBody>
          <a:bodyPr>
            <a:normAutofit/>
          </a:bodyPr>
          <a:lstStyle/>
          <a:p>
            <a:r>
              <a:rPr lang="en-US" sz="4800" dirty="0"/>
              <a:t>A conditioned binary tree</a:t>
            </a:r>
            <a:endParaRPr lang="en-US" sz="4800" u="sng" dirty="0"/>
          </a:p>
          <a:p>
            <a:r>
              <a:rPr lang="en-US" sz="4800" dirty="0"/>
              <a:t>Binary tree </a:t>
            </a:r>
            <a:r>
              <a:rPr lang="th-TH" sz="4800" dirty="0"/>
              <a:t>ที่มีเงื่อนไข</a:t>
            </a:r>
          </a:p>
          <a:p>
            <a:endParaRPr lang="th-TH" sz="4800" dirty="0"/>
          </a:p>
          <a:p>
            <a:r>
              <a:rPr lang="en-US" sz="4800" dirty="0"/>
              <a:t>Fast lookup and fast remove</a:t>
            </a:r>
          </a:p>
          <a:p>
            <a:r>
              <a:rPr lang="th-TH" sz="4800" dirty="0"/>
              <a:t>สามารถหาสิ่งของและลบได้เร็ว</a:t>
            </a:r>
          </a:p>
          <a:p>
            <a:endParaRPr lang="en-US" sz="4800" dirty="0"/>
          </a:p>
          <a:p>
            <a:endParaRPr lang="th-TH" sz="4800" u="sn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6E0D45-4D76-DBB1-E607-9B91C3DF890D}"/>
              </a:ext>
            </a:extLst>
          </p:cNvPr>
          <p:cNvSpPr txBox="1"/>
          <p:nvPr/>
        </p:nvSpPr>
        <p:spPr>
          <a:xfrm>
            <a:off x="10040332" y="6396335"/>
            <a:ext cx="2052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* Invented in 1960s </a:t>
            </a:r>
            <a:endParaRPr lang="th-TH" sz="2400" dirty="0"/>
          </a:p>
        </p:txBody>
      </p:sp>
      <p:pic>
        <p:nvPicPr>
          <p:cNvPr id="15" name="Picture 14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FB458C74-5856-1566-F60C-E20CA8A69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755" y="2274723"/>
            <a:ext cx="4233469" cy="315577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AECEEF-606B-0E6D-F013-A13E804D4AA8}"/>
              </a:ext>
            </a:extLst>
          </p:cNvPr>
          <p:cNvSpPr txBox="1"/>
          <p:nvPr/>
        </p:nvSpPr>
        <p:spPr>
          <a:xfrm>
            <a:off x="9471170" y="1663119"/>
            <a:ext cx="3962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&lt;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1017800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FD07-3B6C-680B-93DE-3C0D56FA0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asymptotic notation ?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792DA-D373-7199-C334-6071B1652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Big O</a:t>
            </a:r>
          </a:p>
          <a:p>
            <a:r>
              <a:rPr lang="en-US" sz="8000" dirty="0"/>
              <a:t>Big Theta</a:t>
            </a:r>
          </a:p>
          <a:p>
            <a:r>
              <a:rPr lang="en-US" sz="8000" dirty="0"/>
              <a:t>Big Omega</a:t>
            </a:r>
            <a:endParaRPr lang="th-TH" sz="8000" dirty="0"/>
          </a:p>
        </p:txBody>
      </p:sp>
    </p:spTree>
    <p:extLst>
      <p:ext uri="{BB962C8B-B14F-4D97-AF65-F5344CB8AC3E}">
        <p14:creationId xmlns:p14="http://schemas.microsoft.com/office/powerpoint/2010/main" val="40676947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C2741-33B8-C442-4E94-8B969F7E8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Traversal (in order) ?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427606-DC2B-0DEE-6ED4-27D0DEB2FAA2}"/>
              </a:ext>
            </a:extLst>
          </p:cNvPr>
          <p:cNvSpPr txBox="1"/>
          <p:nvPr/>
        </p:nvSpPr>
        <p:spPr>
          <a:xfrm>
            <a:off x="614494" y="2000423"/>
            <a:ext cx="60946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tree.print_inorder</a:t>
            </a:r>
            <a:r>
              <a:rPr lang="fr-F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fr-F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cout </a:t>
            </a:r>
            <a:r>
              <a:rPr lang="fr-FR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fr-F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fr-F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tree2.print_inorder();</a:t>
            </a:r>
          </a:p>
          <a:p>
            <a:r>
              <a:rPr lang="fr-F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cout </a:t>
            </a:r>
            <a:r>
              <a:rPr lang="fr-FR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fr-F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fr-F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27F711-48AB-A9D2-D99A-137BED671D1B}"/>
              </a:ext>
            </a:extLst>
          </p:cNvPr>
          <p:cNvSpPr txBox="1"/>
          <p:nvPr/>
        </p:nvSpPr>
        <p:spPr>
          <a:xfrm>
            <a:off x="1097280" y="4612809"/>
            <a:ext cx="609460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</a:rPr>
              <a:t>Result :</a:t>
            </a:r>
            <a:endParaRPr lang="th-TH" sz="2000" dirty="0">
              <a:latin typeface="Consolas" panose="020B0609020204030204" pitchFamily="49" charset="0"/>
            </a:endParaRPr>
          </a:p>
          <a:p>
            <a:r>
              <a:rPr lang="th-TH" sz="2000" dirty="0">
                <a:latin typeface="Consolas" panose="020B0609020204030204" pitchFamily="49" charset="0"/>
              </a:rPr>
              <a:t>A B C D E F G H I J</a:t>
            </a:r>
          </a:p>
          <a:p>
            <a:r>
              <a:rPr lang="th-TH" sz="2000" dirty="0">
                <a:latin typeface="Consolas" panose="020B0609020204030204" pitchFamily="49" charset="0"/>
              </a:rPr>
              <a:t>E F G H I J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5873F9-B3E7-788E-52DE-062AE5F413ED}"/>
              </a:ext>
            </a:extLst>
          </p:cNvPr>
          <p:cNvSpPr txBox="1"/>
          <p:nvPr/>
        </p:nvSpPr>
        <p:spPr>
          <a:xfrm>
            <a:off x="7841610" y="1517704"/>
            <a:ext cx="359678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>
              <a:latin typeface="Consolas" panose="020B0609020204030204" pitchFamily="49" charset="0"/>
            </a:endParaRPr>
          </a:p>
          <a:p>
            <a:r>
              <a:rPr lang="pt-BR" dirty="0">
                <a:latin typeface="Consolas" panose="020B0609020204030204" pitchFamily="49" charset="0"/>
              </a:rPr>
              <a:t>          ______G______</a:t>
            </a:r>
          </a:p>
          <a:p>
            <a:r>
              <a:rPr lang="pt-BR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dirty="0">
                <a:latin typeface="Consolas" panose="020B0609020204030204" pitchFamily="49" charset="0"/>
              </a:rPr>
              <a:t>      __D__           __J</a:t>
            </a:r>
          </a:p>
          <a:p>
            <a:r>
              <a:rPr lang="pt-BR" dirty="0">
                <a:latin typeface="Consolas" panose="020B0609020204030204" pitchFamily="49" charset="0"/>
              </a:rPr>
              <a:t>     /     \         /</a:t>
            </a:r>
          </a:p>
          <a:p>
            <a:r>
              <a:rPr lang="pt-BR" dirty="0">
                <a:latin typeface="Consolas" panose="020B0609020204030204" pitchFamily="49" charset="0"/>
              </a:rPr>
              <a:t>    B       E       H</a:t>
            </a:r>
          </a:p>
          <a:p>
            <a:r>
              <a:rPr lang="pt-BR" dirty="0">
                <a:latin typeface="Consolas" panose="020B0609020204030204" pitchFamily="49" charset="0"/>
              </a:rPr>
              <a:t>   / \       \       \</a:t>
            </a:r>
          </a:p>
          <a:p>
            <a:r>
              <a:rPr lang="pt-BR" dirty="0">
                <a:latin typeface="Consolas" panose="020B0609020204030204" pitchFamily="49" charset="0"/>
              </a:rPr>
              <a:t>  A   C       F       I</a:t>
            </a:r>
            <a:endParaRPr lang="th-TH" dirty="0"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854126-7BE0-DFD2-A392-019FC5625208}"/>
              </a:ext>
            </a:extLst>
          </p:cNvPr>
          <p:cNvSpPr txBox="1"/>
          <p:nvPr/>
        </p:nvSpPr>
        <p:spPr>
          <a:xfrm>
            <a:off x="6709096" y="4089091"/>
            <a:ext cx="5357566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1100" dirty="0">
              <a:latin typeface="Consolas" panose="020B0609020204030204" pitchFamily="49" charset="0"/>
            </a:endParaRPr>
          </a:p>
          <a:p>
            <a:r>
              <a:rPr lang="pt-BR" sz="1100" dirty="0">
                <a:latin typeface="Consolas" panose="020B0609020204030204" pitchFamily="49" charset="0"/>
              </a:rPr>
              <a:t>E______________________________</a:t>
            </a:r>
          </a:p>
          <a:p>
            <a:r>
              <a:rPr lang="pt-BR" sz="1100" dirty="0">
                <a:latin typeface="Consolas" panose="020B0609020204030204" pitchFamily="49" charset="0"/>
              </a:rPr>
              <a:t>                               \</a:t>
            </a:r>
          </a:p>
          <a:p>
            <a:r>
              <a:rPr lang="pt-BR" sz="1100" dirty="0">
                <a:latin typeface="Consolas" panose="020B0609020204030204" pitchFamily="49" charset="0"/>
              </a:rPr>
              <a:t>                                F______________</a:t>
            </a:r>
          </a:p>
          <a:p>
            <a:r>
              <a:rPr lang="pt-BR" sz="1100" dirty="0">
                <a:latin typeface="Consolas" panose="020B0609020204030204" pitchFamily="49" charset="0"/>
              </a:rPr>
              <a:t>                                               \</a:t>
            </a:r>
          </a:p>
          <a:p>
            <a:r>
              <a:rPr lang="pt-BR" sz="1100" dirty="0">
                <a:latin typeface="Consolas" panose="020B0609020204030204" pitchFamily="49" charset="0"/>
              </a:rPr>
              <a:t>                                                G______</a:t>
            </a:r>
          </a:p>
          <a:p>
            <a:r>
              <a:rPr lang="pt-BR" sz="1100" dirty="0">
                <a:latin typeface="Consolas" panose="020B0609020204030204" pitchFamily="49" charset="0"/>
              </a:rPr>
              <a:t>                                                       \</a:t>
            </a:r>
          </a:p>
          <a:p>
            <a:r>
              <a:rPr lang="pt-BR" sz="1100" dirty="0">
                <a:latin typeface="Consolas" panose="020B0609020204030204" pitchFamily="49" charset="0"/>
              </a:rPr>
              <a:t>                                                        H__     </a:t>
            </a:r>
          </a:p>
          <a:p>
            <a:r>
              <a:rPr lang="pt-BR" sz="1100" dirty="0">
                <a:latin typeface="Consolas" panose="020B0609020204030204" pitchFamily="49" charset="0"/>
              </a:rPr>
              <a:t>                                                           \</a:t>
            </a:r>
          </a:p>
          <a:p>
            <a:r>
              <a:rPr lang="pt-BR" sz="1100" dirty="0">
                <a:latin typeface="Consolas" panose="020B0609020204030204" pitchFamily="49" charset="0"/>
              </a:rPr>
              <a:t>                                                            I</a:t>
            </a:r>
          </a:p>
          <a:p>
            <a:r>
              <a:rPr lang="pt-BR" sz="1100" dirty="0">
                <a:latin typeface="Consolas" panose="020B0609020204030204" pitchFamily="49" charset="0"/>
              </a:rPr>
              <a:t>                                                             \        </a:t>
            </a:r>
          </a:p>
          <a:p>
            <a:r>
              <a:rPr lang="pt-BR" sz="1100" dirty="0">
                <a:latin typeface="Consolas" panose="020B0609020204030204" pitchFamily="49" charset="0"/>
              </a:rPr>
              <a:t>                                                              J </a:t>
            </a:r>
            <a:endParaRPr lang="th-TH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5281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C2741-33B8-C442-4E94-8B969F7E8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Traversal </a:t>
            </a:r>
            <a:r>
              <a:rPr lang="en-US" dirty="0" err="1"/>
              <a:t>inorder</a:t>
            </a:r>
            <a:endParaRPr lang="th-T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8397E0-743A-C461-6FA7-211C14205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4400" dirty="0"/>
              <a:t> Traversal </a:t>
            </a:r>
            <a:r>
              <a:rPr lang="en-US" sz="4400" dirty="0" err="1"/>
              <a:t>inorder</a:t>
            </a:r>
            <a:r>
              <a:rPr lang="en-US" sz="4400" dirty="0"/>
              <a:t> in BST always given sorted order item !</a:t>
            </a:r>
          </a:p>
          <a:p>
            <a:pPr>
              <a:buFontTx/>
              <a:buChar char="-"/>
            </a:pPr>
            <a:r>
              <a:rPr lang="th-TH" sz="4400" dirty="0"/>
              <a:t> หากท่อง </a:t>
            </a:r>
            <a:r>
              <a:rPr lang="en-US" sz="4400" dirty="0"/>
              <a:t>tree</a:t>
            </a:r>
            <a:r>
              <a:rPr lang="th-TH" sz="4400" dirty="0"/>
              <a:t> แบบ </a:t>
            </a:r>
            <a:r>
              <a:rPr lang="en-US" sz="4400" dirty="0" err="1"/>
              <a:t>inorder</a:t>
            </a:r>
            <a:r>
              <a:rPr lang="th-TH" sz="4400" dirty="0"/>
              <a:t> ใน </a:t>
            </a:r>
            <a:r>
              <a:rPr lang="en-US" sz="4400" dirty="0"/>
              <a:t>BST </a:t>
            </a:r>
            <a:r>
              <a:rPr lang="th-TH" sz="4400" dirty="0"/>
              <a:t>จะได้ลำดับที่เรียงแล้วเสมอ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A84CBC-D97C-0798-9190-E783A987DEF5}"/>
              </a:ext>
            </a:extLst>
          </p:cNvPr>
          <p:cNvSpPr txBox="1"/>
          <p:nvPr/>
        </p:nvSpPr>
        <p:spPr>
          <a:xfrm>
            <a:off x="1097280" y="3857414"/>
            <a:ext cx="522801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Result :</a:t>
            </a:r>
            <a:endParaRPr lang="th-TH" sz="3600" dirty="0">
              <a:latin typeface="Consolas" panose="020B0609020204030204" pitchFamily="49" charset="0"/>
            </a:endParaRPr>
          </a:p>
          <a:p>
            <a:r>
              <a:rPr lang="th-TH" sz="3600" dirty="0">
                <a:latin typeface="Consolas" panose="020B0609020204030204" pitchFamily="49" charset="0"/>
              </a:rPr>
              <a:t>A B C D E F G H I J</a:t>
            </a:r>
          </a:p>
          <a:p>
            <a:r>
              <a:rPr lang="th-TH" sz="3600" dirty="0">
                <a:latin typeface="Consolas" panose="020B0609020204030204" pitchFamily="49" charset="0"/>
              </a:rPr>
              <a:t>E F G H I J </a:t>
            </a:r>
          </a:p>
        </p:txBody>
      </p:sp>
      <p:pic>
        <p:nvPicPr>
          <p:cNvPr id="7" name="Picture 6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CA86F01F-A0E5-A535-32AF-26A8C029E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118" y="4436009"/>
            <a:ext cx="1922485" cy="1433085"/>
          </a:xfrm>
          <a:prstGeom prst="rect">
            <a:avLst/>
          </a:prstGeom>
        </p:spPr>
      </p:pic>
      <p:pic>
        <p:nvPicPr>
          <p:cNvPr id="8" name="Picture 7" descr="A picture containing text, pool ball, vector graphics&#10;&#10;Description automatically generated">
            <a:extLst>
              <a:ext uri="{FF2B5EF4-FFF2-40B4-BE49-F238E27FC236}">
                <a16:creationId xmlns:a16="http://schemas.microsoft.com/office/drawing/2014/main" id="{A5BE90F3-3ACB-FE16-AA40-C19EBD505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595" y="3742095"/>
            <a:ext cx="2047904" cy="212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1957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7CCAA-5615-982D-BBC3-D1F957EE78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Delete! (hardest part)</a:t>
            </a:r>
            <a:endParaRPr lang="th-TH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F373867-E72A-403A-00B3-D3070A7603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484518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7CCAA-5615-982D-BBC3-D1F957EE7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Delete! (hardest part)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A00B3-D5D0-A709-7DEC-771482C3A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after delete node,  tree must remain BST rule</a:t>
            </a:r>
          </a:p>
          <a:p>
            <a:r>
              <a:rPr lang="en-US" sz="4000" dirty="0"/>
              <a:t>- </a:t>
            </a:r>
            <a:r>
              <a:rPr lang="th-TH" sz="4000" dirty="0"/>
              <a:t>หลังจากการ </a:t>
            </a:r>
            <a:r>
              <a:rPr lang="en-US" sz="4000" dirty="0"/>
              <a:t>delete node ,tree </a:t>
            </a:r>
            <a:r>
              <a:rPr lang="th-TH" sz="4000" dirty="0"/>
              <a:t>จะต้องคงความเป็น </a:t>
            </a:r>
            <a:r>
              <a:rPr lang="en-US" sz="4000" dirty="0"/>
              <a:t>BST </a:t>
            </a:r>
            <a:r>
              <a:rPr lang="th-TH" sz="4000" dirty="0"/>
              <a:t>ไว้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321D70-CD8A-0A99-D040-B83436146178}"/>
              </a:ext>
            </a:extLst>
          </p:cNvPr>
          <p:cNvSpPr txBox="1"/>
          <p:nvPr/>
        </p:nvSpPr>
        <p:spPr>
          <a:xfrm>
            <a:off x="4630722" y="3857414"/>
            <a:ext cx="23166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HOW !!?</a:t>
            </a:r>
            <a:endParaRPr lang="th-TH" sz="7200" dirty="0"/>
          </a:p>
        </p:txBody>
      </p:sp>
    </p:spTree>
    <p:extLst>
      <p:ext uri="{BB962C8B-B14F-4D97-AF65-F5344CB8AC3E}">
        <p14:creationId xmlns:p14="http://schemas.microsoft.com/office/powerpoint/2010/main" val="34424711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7CCAA-5615-982D-BBC3-D1F957EE7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hardest part ()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B2ACB-01AD-363B-FA79-DE2836A30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245" y="1845734"/>
            <a:ext cx="11224469" cy="4023360"/>
          </a:xfrm>
        </p:spPr>
        <p:txBody>
          <a:bodyPr>
            <a:normAutofit/>
          </a:bodyPr>
          <a:lstStyle/>
          <a:p>
            <a:r>
              <a:rPr lang="th-TH" sz="4000" dirty="0"/>
              <a:t>- 3 </a:t>
            </a:r>
            <a:r>
              <a:rPr lang="en-US" sz="4000" dirty="0"/>
              <a:t>case will happed</a:t>
            </a:r>
            <a:endParaRPr lang="th-TH" sz="4000" dirty="0"/>
          </a:p>
          <a:p>
            <a:r>
              <a:rPr lang="th-TH" sz="4000" dirty="0"/>
              <a:t>1.</a:t>
            </a:r>
            <a:r>
              <a:rPr lang="en-US" sz="4000" dirty="0"/>
              <a:t> node to be deleted is the leaf</a:t>
            </a:r>
            <a:r>
              <a:rPr lang="th-TH" sz="4000" dirty="0"/>
              <a:t> </a:t>
            </a:r>
            <a:r>
              <a:rPr lang="en-US" sz="4000" dirty="0"/>
              <a:t>node -&gt; just delete node</a:t>
            </a:r>
          </a:p>
          <a:p>
            <a:r>
              <a:rPr lang="th-TH" sz="4000" dirty="0"/>
              <a:t>2.</a:t>
            </a:r>
            <a:r>
              <a:rPr lang="en-US" sz="4000" dirty="0"/>
              <a:t> node to be deleted has only one child -&gt; replace node with child</a:t>
            </a:r>
          </a:p>
          <a:p>
            <a:r>
              <a:rPr lang="th-TH" sz="4000" dirty="0"/>
              <a:t>3.</a:t>
            </a:r>
            <a:r>
              <a:rPr lang="en-US" sz="4000" dirty="0"/>
              <a:t> Node to be deleted has 2 children -&gt; replace successor(next) </a:t>
            </a:r>
            <a:r>
              <a:rPr lang="en-US" sz="4000" dirty="0" err="1"/>
              <a:t>inorder</a:t>
            </a:r>
            <a:r>
              <a:rPr lang="en-US" sz="4000" dirty="0"/>
              <a:t> member and repeat process to successor(next) </a:t>
            </a:r>
            <a:r>
              <a:rPr lang="en-US" sz="4000" dirty="0" err="1"/>
              <a:t>inorder</a:t>
            </a:r>
            <a:r>
              <a:rPr lang="en-US" sz="4000" dirty="0"/>
              <a:t> member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3853572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7CCAA-5615-982D-BBC3-D1F957EE7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hardest part ()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B2ACB-01AD-363B-FA79-DE2836A30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673" y="1845734"/>
            <a:ext cx="11185041" cy="4023360"/>
          </a:xfrm>
        </p:spPr>
        <p:txBody>
          <a:bodyPr>
            <a:normAutofit/>
          </a:bodyPr>
          <a:lstStyle/>
          <a:p>
            <a:r>
              <a:rPr lang="th-TH" sz="4000" dirty="0"/>
              <a:t>- จะมี 3 กรณีที่เกิดขึ้นได้</a:t>
            </a:r>
          </a:p>
          <a:p>
            <a:r>
              <a:rPr lang="th-TH" sz="4000" dirty="0"/>
              <a:t>1.</a:t>
            </a:r>
            <a:r>
              <a:rPr lang="en-US" sz="4000" dirty="0"/>
              <a:t> node </a:t>
            </a:r>
            <a:r>
              <a:rPr lang="th-TH" sz="4000" dirty="0"/>
              <a:t>ที่จะถูก </a:t>
            </a:r>
            <a:r>
              <a:rPr lang="en-US" sz="4000" dirty="0"/>
              <a:t>delete </a:t>
            </a:r>
            <a:r>
              <a:rPr lang="th-TH" sz="4000" dirty="0"/>
              <a:t>เป็น </a:t>
            </a:r>
            <a:r>
              <a:rPr lang="en-US" sz="4000" dirty="0"/>
              <a:t>leaf node -&gt; </a:t>
            </a:r>
            <a:r>
              <a:rPr lang="th-TH" sz="4000" dirty="0"/>
              <a:t>ลบ </a:t>
            </a:r>
            <a:r>
              <a:rPr lang="en-US" sz="4000" dirty="0"/>
              <a:t>node </a:t>
            </a:r>
            <a:r>
              <a:rPr lang="th-TH" sz="4000" dirty="0"/>
              <a:t>นั้นออกได้เลย</a:t>
            </a:r>
            <a:endParaRPr lang="en-US" sz="4000" dirty="0"/>
          </a:p>
          <a:p>
            <a:r>
              <a:rPr lang="th-TH" sz="4000" dirty="0"/>
              <a:t>2.</a:t>
            </a:r>
            <a:r>
              <a:rPr lang="en-US" sz="4000" dirty="0"/>
              <a:t> node </a:t>
            </a:r>
            <a:r>
              <a:rPr lang="th-TH" sz="4000" dirty="0"/>
              <a:t>ที่จะถูก </a:t>
            </a:r>
            <a:r>
              <a:rPr lang="en-US" sz="4000" dirty="0"/>
              <a:t>delete </a:t>
            </a:r>
            <a:r>
              <a:rPr lang="th-TH" sz="4000" dirty="0"/>
              <a:t>มี </a:t>
            </a:r>
            <a:r>
              <a:rPr lang="en-US" sz="4000" dirty="0"/>
              <a:t>child </a:t>
            </a:r>
            <a:r>
              <a:rPr lang="th-TH" sz="4000" dirty="0"/>
              <a:t>1 ตัว </a:t>
            </a:r>
            <a:r>
              <a:rPr lang="en-US" sz="4000" dirty="0"/>
              <a:t>-&gt; </a:t>
            </a:r>
            <a:r>
              <a:rPr lang="th-TH" sz="4000" dirty="0"/>
              <a:t>เปลี่ยน </a:t>
            </a:r>
            <a:r>
              <a:rPr lang="en-US" sz="4000" dirty="0"/>
              <a:t>child node </a:t>
            </a:r>
            <a:r>
              <a:rPr lang="th-TH" sz="4000" dirty="0"/>
              <a:t>ขึ้นมาเป็น </a:t>
            </a:r>
            <a:r>
              <a:rPr lang="en-US" sz="4000" dirty="0"/>
              <a:t>node</a:t>
            </a:r>
          </a:p>
          <a:p>
            <a:r>
              <a:rPr lang="th-TH" sz="4000" dirty="0"/>
              <a:t>3.</a:t>
            </a:r>
            <a:r>
              <a:rPr lang="en-US" sz="4000" dirty="0"/>
              <a:t> node </a:t>
            </a:r>
            <a:r>
              <a:rPr lang="th-TH" sz="4000" dirty="0"/>
              <a:t>ที่จะถูก </a:t>
            </a:r>
            <a:r>
              <a:rPr lang="en-US" sz="4000" dirty="0"/>
              <a:t>delete </a:t>
            </a:r>
            <a:r>
              <a:rPr lang="th-TH" sz="4000" dirty="0"/>
              <a:t>มี </a:t>
            </a:r>
            <a:r>
              <a:rPr lang="en-US" sz="4000" dirty="0"/>
              <a:t>child </a:t>
            </a:r>
            <a:r>
              <a:rPr lang="th-TH" sz="4000" dirty="0"/>
              <a:t>2 ตัว </a:t>
            </a:r>
            <a:r>
              <a:rPr lang="en-US" sz="4000" dirty="0"/>
              <a:t>-&gt; </a:t>
            </a:r>
            <a:r>
              <a:rPr lang="th-TH" sz="4000" dirty="0"/>
              <a:t>เปลี่ยน</a:t>
            </a:r>
            <a:r>
              <a:rPr lang="en-US" sz="4000" dirty="0"/>
              <a:t> successor(next) </a:t>
            </a:r>
            <a:r>
              <a:rPr lang="en-US" sz="4000" dirty="0" err="1"/>
              <a:t>inorder</a:t>
            </a:r>
            <a:r>
              <a:rPr lang="en-US" sz="4000" dirty="0"/>
              <a:t> </a:t>
            </a:r>
            <a:r>
              <a:rPr lang="th-TH" sz="4000" dirty="0"/>
              <a:t>ขึ้นมาเป็น </a:t>
            </a:r>
            <a:r>
              <a:rPr lang="en-US" sz="4000" dirty="0"/>
              <a:t>node </a:t>
            </a:r>
            <a:r>
              <a:rPr lang="th-TH" sz="4000" dirty="0"/>
              <a:t>และทำขั้นตอนเดียวกันกัน </a:t>
            </a:r>
            <a:r>
              <a:rPr lang="en-US" sz="4000" dirty="0"/>
              <a:t>successor(next) </a:t>
            </a:r>
            <a:r>
              <a:rPr lang="en-US" sz="4000" dirty="0" err="1"/>
              <a:t>inorder</a:t>
            </a:r>
            <a:r>
              <a:rPr lang="en-US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744208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left node (case 1)</a:t>
            </a:r>
            <a:endParaRPr lang="th-TH" dirty="0"/>
          </a:p>
        </p:txBody>
      </p:sp>
      <p:pic>
        <p:nvPicPr>
          <p:cNvPr id="4" name="Content Placeholder 3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82DD11F6-6C77-7DCF-4C1D-DDF29B46D0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758" y="2892769"/>
            <a:ext cx="4018292" cy="299537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C8A5A6-123F-B613-E1CC-8B04415EF8A6}"/>
              </a:ext>
            </a:extLst>
          </p:cNvPr>
          <p:cNvCxnSpPr>
            <a:cxnSpLocks/>
          </p:cNvCxnSpPr>
          <p:nvPr/>
        </p:nvCxnSpPr>
        <p:spPr>
          <a:xfrm>
            <a:off x="1097280" y="5184397"/>
            <a:ext cx="713064" cy="70374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019C60-DFB5-7419-AC24-5ABB7D8B7274}"/>
              </a:ext>
            </a:extLst>
          </p:cNvPr>
          <p:cNvCxnSpPr>
            <a:cxnSpLocks/>
          </p:cNvCxnSpPr>
          <p:nvPr/>
        </p:nvCxnSpPr>
        <p:spPr>
          <a:xfrm flipH="1">
            <a:off x="1097280" y="5209564"/>
            <a:ext cx="713064" cy="6785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4CA9276-AE10-6642-FA13-0798BA7EE3AF}"/>
              </a:ext>
            </a:extLst>
          </p:cNvPr>
          <p:cNvSpPr txBox="1"/>
          <p:nvPr/>
        </p:nvSpPr>
        <p:spPr>
          <a:xfrm>
            <a:off x="1017584" y="2095356"/>
            <a:ext cx="69557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(&amp;(((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tree.root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-&gt;left)-&gt;left)-&gt;left));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4BEB95-9477-24F3-AF35-9DC2A54EC4FA}"/>
              </a:ext>
            </a:extLst>
          </p:cNvPr>
          <p:cNvSpPr txBox="1"/>
          <p:nvPr/>
        </p:nvSpPr>
        <p:spPr>
          <a:xfrm>
            <a:off x="6319007" y="2853462"/>
            <a:ext cx="509841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2400" dirty="0">
              <a:latin typeface="Consolas" panose="020B0609020204030204" pitchFamily="49" charset="0"/>
            </a:endParaRPr>
          </a:p>
          <a:p>
            <a:r>
              <a:rPr lang="pt-BR" sz="2400" dirty="0">
                <a:latin typeface="Consolas" panose="020B0609020204030204" pitchFamily="49" charset="0"/>
              </a:rPr>
              <a:t>          ______G______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__D__           __J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/     \         /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B       E       H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\       \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C       F       I</a:t>
            </a:r>
          </a:p>
        </p:txBody>
      </p:sp>
    </p:spTree>
    <p:extLst>
      <p:ext uri="{BB962C8B-B14F-4D97-AF65-F5344CB8AC3E}">
        <p14:creationId xmlns:p14="http://schemas.microsoft.com/office/powerpoint/2010/main" val="33552225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left node (case 1)</a:t>
            </a:r>
            <a:endParaRPr lang="th-TH" dirty="0"/>
          </a:p>
        </p:txBody>
      </p:sp>
      <p:pic>
        <p:nvPicPr>
          <p:cNvPr id="4" name="Content Placeholder 3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82DD11F6-6C77-7DCF-4C1D-DDF29B46D0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758" y="2892769"/>
            <a:ext cx="4018292" cy="299537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C8A5A6-123F-B613-E1CC-8B04415EF8A6}"/>
              </a:ext>
            </a:extLst>
          </p:cNvPr>
          <p:cNvCxnSpPr>
            <a:cxnSpLocks/>
          </p:cNvCxnSpPr>
          <p:nvPr/>
        </p:nvCxnSpPr>
        <p:spPr>
          <a:xfrm>
            <a:off x="1726455" y="5184397"/>
            <a:ext cx="713064" cy="70374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019C60-DFB5-7419-AC24-5ABB7D8B7274}"/>
              </a:ext>
            </a:extLst>
          </p:cNvPr>
          <p:cNvCxnSpPr>
            <a:cxnSpLocks/>
          </p:cNvCxnSpPr>
          <p:nvPr/>
        </p:nvCxnSpPr>
        <p:spPr>
          <a:xfrm flipH="1">
            <a:off x="1726455" y="5209564"/>
            <a:ext cx="713064" cy="6785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4CA9276-AE10-6642-FA13-0798BA7EE3AF}"/>
              </a:ext>
            </a:extLst>
          </p:cNvPr>
          <p:cNvSpPr txBox="1"/>
          <p:nvPr/>
        </p:nvSpPr>
        <p:spPr>
          <a:xfrm>
            <a:off x="1017584" y="2095356"/>
            <a:ext cx="7096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(&amp;(((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tree.root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-&gt;left)-&gt;left)-&gt;right));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4BEB95-9477-24F3-AF35-9DC2A54EC4FA}"/>
              </a:ext>
            </a:extLst>
          </p:cNvPr>
          <p:cNvSpPr txBox="1"/>
          <p:nvPr/>
        </p:nvSpPr>
        <p:spPr>
          <a:xfrm>
            <a:off x="6319007" y="2853462"/>
            <a:ext cx="509841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2400" dirty="0">
              <a:latin typeface="Consolas" panose="020B0609020204030204" pitchFamily="49" charset="0"/>
            </a:endParaRPr>
          </a:p>
          <a:p>
            <a:r>
              <a:rPr lang="pt-BR" sz="2400" dirty="0">
                <a:latin typeface="Consolas" panose="020B0609020204030204" pitchFamily="49" charset="0"/>
              </a:rPr>
              <a:t>          ______G______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__D__           __J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/     \         /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B       E       H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/         \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A           F       I</a:t>
            </a:r>
          </a:p>
        </p:txBody>
      </p:sp>
    </p:spTree>
    <p:extLst>
      <p:ext uri="{BB962C8B-B14F-4D97-AF65-F5344CB8AC3E}">
        <p14:creationId xmlns:p14="http://schemas.microsoft.com/office/powerpoint/2010/main" val="5772217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left node (case 1)</a:t>
            </a:r>
            <a:endParaRPr lang="th-TH" dirty="0"/>
          </a:p>
        </p:txBody>
      </p:sp>
      <p:pic>
        <p:nvPicPr>
          <p:cNvPr id="4" name="Content Placeholder 3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82DD11F6-6C77-7DCF-4C1D-DDF29B46D0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758" y="2892769"/>
            <a:ext cx="4018292" cy="299537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C8A5A6-123F-B613-E1CC-8B04415EF8A6}"/>
              </a:ext>
            </a:extLst>
          </p:cNvPr>
          <p:cNvCxnSpPr>
            <a:cxnSpLocks/>
          </p:cNvCxnSpPr>
          <p:nvPr/>
        </p:nvCxnSpPr>
        <p:spPr>
          <a:xfrm>
            <a:off x="4268322" y="5184397"/>
            <a:ext cx="713064" cy="70374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019C60-DFB5-7419-AC24-5ABB7D8B7274}"/>
              </a:ext>
            </a:extLst>
          </p:cNvPr>
          <p:cNvCxnSpPr>
            <a:cxnSpLocks/>
          </p:cNvCxnSpPr>
          <p:nvPr/>
        </p:nvCxnSpPr>
        <p:spPr>
          <a:xfrm flipH="1">
            <a:off x="4268322" y="5209564"/>
            <a:ext cx="713064" cy="6785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4CA9276-AE10-6642-FA13-0798BA7EE3AF}"/>
              </a:ext>
            </a:extLst>
          </p:cNvPr>
          <p:cNvSpPr txBox="1"/>
          <p:nvPr/>
        </p:nvSpPr>
        <p:spPr>
          <a:xfrm>
            <a:off x="1017584" y="2095356"/>
            <a:ext cx="7237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(&amp;(((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tree.root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-&gt;right)-&gt;left)-&gt;right));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4BEB95-9477-24F3-AF35-9DC2A54EC4FA}"/>
              </a:ext>
            </a:extLst>
          </p:cNvPr>
          <p:cNvSpPr txBox="1"/>
          <p:nvPr/>
        </p:nvSpPr>
        <p:spPr>
          <a:xfrm>
            <a:off x="6319007" y="2853462"/>
            <a:ext cx="509841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2400" dirty="0">
              <a:latin typeface="Consolas" panose="020B0609020204030204" pitchFamily="49" charset="0"/>
            </a:endParaRPr>
          </a:p>
          <a:p>
            <a:r>
              <a:rPr lang="pt-BR" sz="2400" dirty="0">
                <a:latin typeface="Consolas" panose="020B0609020204030204" pitchFamily="49" charset="0"/>
              </a:rPr>
              <a:t>          ______G______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__D__           __J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/     \         /          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B       E       H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/ \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A   C       F</a:t>
            </a:r>
          </a:p>
        </p:txBody>
      </p:sp>
    </p:spTree>
    <p:extLst>
      <p:ext uri="{BB962C8B-B14F-4D97-AF65-F5344CB8AC3E}">
        <p14:creationId xmlns:p14="http://schemas.microsoft.com/office/powerpoint/2010/main" val="2848894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45E1F-1464-C589-9156-64FD8F51C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</a:t>
            </a:r>
            <a:endParaRPr lang="th-TH" dirty="0"/>
          </a:p>
        </p:txBody>
      </p:sp>
      <p:pic>
        <p:nvPicPr>
          <p:cNvPr id="5" name="Content Placeholder 4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2B87FA5C-FF34-62B8-D15F-77EAC85EC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299" y="1988876"/>
            <a:ext cx="5270915" cy="3900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D8B2B8-1F6C-6104-C8D1-CA64655BAAFB}"/>
              </a:ext>
            </a:extLst>
          </p:cNvPr>
          <p:cNvSpPr txBox="1"/>
          <p:nvPr/>
        </p:nvSpPr>
        <p:spPr>
          <a:xfrm>
            <a:off x="469621" y="2232928"/>
            <a:ext cx="591700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For every node</a:t>
            </a:r>
          </a:p>
          <a:p>
            <a:r>
              <a:rPr lang="en-US" sz="3200" dirty="0">
                <a:latin typeface="+mj-lt"/>
              </a:rPr>
              <a:t>Left subtree contain only less value items</a:t>
            </a:r>
          </a:p>
          <a:p>
            <a:r>
              <a:rPr lang="en-US" sz="3200" dirty="0">
                <a:latin typeface="+mj-lt"/>
              </a:rPr>
              <a:t>Right subtree contain only greater value items</a:t>
            </a:r>
          </a:p>
          <a:p>
            <a:endParaRPr lang="th-TH" sz="3200" dirty="0">
              <a:latin typeface="+mj-lt"/>
            </a:endParaRPr>
          </a:p>
          <a:p>
            <a:r>
              <a:rPr lang="th-TH" sz="3200" dirty="0">
                <a:latin typeface="+mj-lt"/>
              </a:rPr>
              <a:t>สำหรับทุกๆ </a:t>
            </a:r>
            <a:r>
              <a:rPr lang="en-US" sz="3200" dirty="0">
                <a:latin typeface="+mj-lt"/>
              </a:rPr>
              <a:t>node</a:t>
            </a:r>
          </a:p>
          <a:p>
            <a:r>
              <a:rPr lang="en-US" sz="3200" dirty="0">
                <a:latin typeface="+mj-lt"/>
              </a:rPr>
              <a:t>Left subtree </a:t>
            </a:r>
            <a:r>
              <a:rPr lang="th-TH" sz="3200" dirty="0">
                <a:latin typeface="+mj-lt"/>
              </a:rPr>
              <a:t>จะมีเพียงแค่สมาชิกที่มีค่าต่ำกว่า</a:t>
            </a:r>
          </a:p>
          <a:p>
            <a:r>
              <a:rPr lang="en-US" sz="3200" dirty="0">
                <a:latin typeface="+mj-lt"/>
              </a:rPr>
              <a:t>Right subtree </a:t>
            </a:r>
            <a:r>
              <a:rPr lang="th-TH" sz="3200" dirty="0">
                <a:latin typeface="+mj-lt"/>
              </a:rPr>
              <a:t>จะมีเพียงแค่สมาชิกที่มีคู่งกว่า</a:t>
            </a:r>
          </a:p>
          <a:p>
            <a:endParaRPr lang="th-TH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812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left node (case 2)</a:t>
            </a:r>
            <a:endParaRPr lang="th-TH" dirty="0"/>
          </a:p>
        </p:txBody>
      </p:sp>
      <p:pic>
        <p:nvPicPr>
          <p:cNvPr id="4" name="Content Placeholder 3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82DD11F6-6C77-7DCF-4C1D-DDF29B46D0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758" y="2892769"/>
            <a:ext cx="4018292" cy="299537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C8A5A6-123F-B613-E1CC-8B04415EF8A6}"/>
              </a:ext>
            </a:extLst>
          </p:cNvPr>
          <p:cNvCxnSpPr>
            <a:cxnSpLocks/>
          </p:cNvCxnSpPr>
          <p:nvPr/>
        </p:nvCxnSpPr>
        <p:spPr>
          <a:xfrm>
            <a:off x="4629045" y="3682768"/>
            <a:ext cx="713064" cy="70374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019C60-DFB5-7419-AC24-5ABB7D8B7274}"/>
              </a:ext>
            </a:extLst>
          </p:cNvPr>
          <p:cNvCxnSpPr>
            <a:cxnSpLocks/>
          </p:cNvCxnSpPr>
          <p:nvPr/>
        </p:nvCxnSpPr>
        <p:spPr>
          <a:xfrm flipH="1">
            <a:off x="4629045" y="3707935"/>
            <a:ext cx="713064" cy="6785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4CA9276-AE10-6642-FA13-0798BA7EE3AF}"/>
              </a:ext>
            </a:extLst>
          </p:cNvPr>
          <p:cNvSpPr txBox="1"/>
          <p:nvPr/>
        </p:nvSpPr>
        <p:spPr>
          <a:xfrm>
            <a:off x="1017584" y="2095356"/>
            <a:ext cx="48397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tree.root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-&gt;right));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4BEB95-9477-24F3-AF35-9DC2A54EC4FA}"/>
              </a:ext>
            </a:extLst>
          </p:cNvPr>
          <p:cNvSpPr txBox="1"/>
          <p:nvPr/>
        </p:nvSpPr>
        <p:spPr>
          <a:xfrm>
            <a:off x="6319007" y="2853462"/>
            <a:ext cx="509841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2400" dirty="0">
              <a:latin typeface="Consolas" panose="020B0609020204030204" pitchFamily="49" charset="0"/>
            </a:endParaRPr>
          </a:p>
          <a:p>
            <a:r>
              <a:rPr lang="pt-BR" sz="2400" dirty="0">
                <a:latin typeface="Consolas" panose="020B0609020204030204" pitchFamily="49" charset="0"/>
              </a:rPr>
              <a:t>          ______G______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__D__             H__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/     \        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B       E               I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/ \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A   C       F</a:t>
            </a:r>
          </a:p>
        </p:txBody>
      </p:sp>
    </p:spTree>
    <p:extLst>
      <p:ext uri="{BB962C8B-B14F-4D97-AF65-F5344CB8AC3E}">
        <p14:creationId xmlns:p14="http://schemas.microsoft.com/office/powerpoint/2010/main" val="16943618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left node (case 2)</a:t>
            </a:r>
            <a:endParaRPr lang="th-TH" dirty="0"/>
          </a:p>
        </p:txBody>
      </p:sp>
      <p:pic>
        <p:nvPicPr>
          <p:cNvPr id="4" name="Content Placeholder 3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82DD11F6-6C77-7DCF-4C1D-DDF29B46D0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758" y="2892769"/>
            <a:ext cx="4018292" cy="299537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C8A5A6-123F-B613-E1CC-8B04415EF8A6}"/>
              </a:ext>
            </a:extLst>
          </p:cNvPr>
          <p:cNvCxnSpPr>
            <a:cxnSpLocks/>
          </p:cNvCxnSpPr>
          <p:nvPr/>
        </p:nvCxnSpPr>
        <p:spPr>
          <a:xfrm>
            <a:off x="2691188" y="4353887"/>
            <a:ext cx="713064" cy="70374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019C60-DFB5-7419-AC24-5ABB7D8B7274}"/>
              </a:ext>
            </a:extLst>
          </p:cNvPr>
          <p:cNvCxnSpPr>
            <a:cxnSpLocks/>
          </p:cNvCxnSpPr>
          <p:nvPr/>
        </p:nvCxnSpPr>
        <p:spPr>
          <a:xfrm flipH="1">
            <a:off x="2691188" y="4379054"/>
            <a:ext cx="713064" cy="6785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4CA9276-AE10-6642-FA13-0798BA7EE3AF}"/>
              </a:ext>
            </a:extLst>
          </p:cNvPr>
          <p:cNvSpPr txBox="1"/>
          <p:nvPr/>
        </p:nvSpPr>
        <p:spPr>
          <a:xfrm>
            <a:off x="1017584" y="2095356"/>
            <a:ext cx="59683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tree.root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-&gt;left)-&gt;right));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4BEB95-9477-24F3-AF35-9DC2A54EC4FA}"/>
              </a:ext>
            </a:extLst>
          </p:cNvPr>
          <p:cNvSpPr txBox="1"/>
          <p:nvPr/>
        </p:nvSpPr>
        <p:spPr>
          <a:xfrm>
            <a:off x="6319007" y="2853462"/>
            <a:ext cx="509841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2400" dirty="0">
              <a:latin typeface="Consolas" panose="020B0609020204030204" pitchFamily="49" charset="0"/>
            </a:endParaRPr>
          </a:p>
          <a:p>
            <a:r>
              <a:rPr lang="pt-BR" sz="2400" dirty="0">
                <a:latin typeface="Consolas" panose="020B0609020204030204" pitchFamily="49" charset="0"/>
              </a:rPr>
              <a:t>          ______G______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__D__           __J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/     \         /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B       F       H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/ \        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A   C               I</a:t>
            </a:r>
          </a:p>
        </p:txBody>
      </p:sp>
    </p:spTree>
    <p:extLst>
      <p:ext uri="{BB962C8B-B14F-4D97-AF65-F5344CB8AC3E}">
        <p14:creationId xmlns:p14="http://schemas.microsoft.com/office/powerpoint/2010/main" val="6593534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left node (case 2)</a:t>
            </a:r>
            <a:endParaRPr lang="th-TH" dirty="0"/>
          </a:p>
        </p:txBody>
      </p:sp>
      <p:pic>
        <p:nvPicPr>
          <p:cNvPr id="4" name="Content Placeholder 3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82DD11F6-6C77-7DCF-4C1D-DDF29B46D0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758" y="2892769"/>
            <a:ext cx="4018292" cy="299537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C8A5A6-123F-B613-E1CC-8B04415EF8A6}"/>
              </a:ext>
            </a:extLst>
          </p:cNvPr>
          <p:cNvCxnSpPr>
            <a:cxnSpLocks/>
          </p:cNvCxnSpPr>
          <p:nvPr/>
        </p:nvCxnSpPr>
        <p:spPr>
          <a:xfrm>
            <a:off x="3949537" y="4345498"/>
            <a:ext cx="713064" cy="70374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019C60-DFB5-7419-AC24-5ABB7D8B7274}"/>
              </a:ext>
            </a:extLst>
          </p:cNvPr>
          <p:cNvCxnSpPr>
            <a:cxnSpLocks/>
          </p:cNvCxnSpPr>
          <p:nvPr/>
        </p:nvCxnSpPr>
        <p:spPr>
          <a:xfrm flipH="1">
            <a:off x="3949537" y="4370665"/>
            <a:ext cx="713064" cy="6785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4CA9276-AE10-6642-FA13-0798BA7EE3AF}"/>
              </a:ext>
            </a:extLst>
          </p:cNvPr>
          <p:cNvSpPr txBox="1"/>
          <p:nvPr/>
        </p:nvSpPr>
        <p:spPr>
          <a:xfrm>
            <a:off x="1017584" y="2095356"/>
            <a:ext cx="59683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tree.root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-&gt;right)-&gt;left));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4BEB95-9477-24F3-AF35-9DC2A54EC4FA}"/>
              </a:ext>
            </a:extLst>
          </p:cNvPr>
          <p:cNvSpPr txBox="1"/>
          <p:nvPr/>
        </p:nvSpPr>
        <p:spPr>
          <a:xfrm>
            <a:off x="6319007" y="2853462"/>
            <a:ext cx="509841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2400" dirty="0">
              <a:latin typeface="Consolas" panose="020B0609020204030204" pitchFamily="49" charset="0"/>
            </a:endParaRPr>
          </a:p>
          <a:p>
            <a:r>
              <a:rPr lang="pt-BR" sz="2400" dirty="0">
                <a:latin typeface="Consolas" panose="020B0609020204030204" pitchFamily="49" charset="0"/>
              </a:rPr>
              <a:t>          ______G______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__D__           __J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/     \         /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B       E       I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/ \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A   C       F</a:t>
            </a:r>
          </a:p>
        </p:txBody>
      </p:sp>
    </p:spTree>
    <p:extLst>
      <p:ext uri="{BB962C8B-B14F-4D97-AF65-F5344CB8AC3E}">
        <p14:creationId xmlns:p14="http://schemas.microsoft.com/office/powerpoint/2010/main" val="39974983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0CD41320-DED5-7B25-443A-7E3BE0022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68362"/>
            <a:ext cx="7825530" cy="652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7824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61962" y="361502"/>
            <a:ext cx="10058400" cy="719426"/>
          </a:xfrm>
        </p:spPr>
        <p:txBody>
          <a:bodyPr>
            <a:normAutofit fontScale="90000"/>
          </a:bodyPr>
          <a:lstStyle/>
          <a:p>
            <a:r>
              <a:rPr lang="en-US" dirty="0"/>
              <a:t>Delete left node (case 3)</a:t>
            </a:r>
            <a:endParaRPr lang="th-TH" dirty="0"/>
          </a:p>
        </p:txBody>
      </p:sp>
      <p:pic>
        <p:nvPicPr>
          <p:cNvPr id="16" name="Content Placeholder 15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87F8DC55-6B7F-0AFF-390D-21E115399AC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009" y="252445"/>
            <a:ext cx="3343275" cy="270986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6BAFCB8-163A-C974-3056-EB1C622952F2}"/>
              </a:ext>
            </a:extLst>
          </p:cNvPr>
          <p:cNvSpPr txBox="1"/>
          <p:nvPr/>
        </p:nvSpPr>
        <p:spPr>
          <a:xfrm>
            <a:off x="92507" y="1035020"/>
            <a:ext cx="3641042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BST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tree2;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'J'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'G'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'K'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tree2.insert(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tree2.print_tree();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tree2.print_inorder();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04686B-11BE-3EDC-94E5-CF29D31CD161}"/>
              </a:ext>
            </a:extLst>
          </p:cNvPr>
          <p:cNvSpPr txBox="1"/>
          <p:nvPr/>
        </p:nvSpPr>
        <p:spPr>
          <a:xfrm>
            <a:off x="3809050" y="2873628"/>
            <a:ext cx="75311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>
              <a:latin typeface="Consolas" panose="020B0609020204030204" pitchFamily="49" charset="0"/>
            </a:endParaRPr>
          </a:p>
          <a:p>
            <a:r>
              <a:rPr lang="pt-BR" dirty="0">
                <a:latin typeface="Consolas" panose="020B0609020204030204" pitchFamily="49" charset="0"/>
              </a:rPr>
              <a:t>                  ______________J______________</a:t>
            </a:r>
          </a:p>
          <a:p>
            <a:r>
              <a:rPr lang="pt-BR" dirty="0">
                <a:latin typeface="Consolas" panose="020B0609020204030204" pitchFamily="49" charset="0"/>
              </a:rPr>
              <a:t>                 /                             \</a:t>
            </a:r>
          </a:p>
          <a:p>
            <a:r>
              <a:rPr lang="pt-BR" dirty="0">
                <a:latin typeface="Consolas" panose="020B0609020204030204" pitchFamily="49" charset="0"/>
              </a:rPr>
              <a:t>          ______D______                   ______N______</a:t>
            </a:r>
          </a:p>
          <a:p>
            <a:r>
              <a:rPr lang="pt-BR" dirty="0">
                <a:latin typeface="Consolas" panose="020B0609020204030204" pitchFamily="49" charset="0"/>
              </a:rPr>
              <a:t>         /             \                 /             \</a:t>
            </a:r>
          </a:p>
          <a:p>
            <a:r>
              <a:rPr lang="pt-BR" dirty="0">
                <a:latin typeface="Consolas" panose="020B0609020204030204" pitchFamily="49" charset="0"/>
              </a:rPr>
              <a:t>      __B__           __G__           __L__           __P</a:t>
            </a:r>
          </a:p>
          <a:p>
            <a:r>
              <a:rPr lang="pt-BR" dirty="0">
                <a:latin typeface="Consolas" panose="020B0609020204030204" pitchFamily="49" charset="0"/>
              </a:rPr>
              <a:t>     /     \         /     \         /     \         /</a:t>
            </a:r>
          </a:p>
          <a:p>
            <a:r>
              <a:rPr lang="pt-BR" dirty="0">
                <a:latin typeface="Consolas" panose="020B0609020204030204" pitchFamily="49" charset="0"/>
              </a:rPr>
              <a:t>    A       C       E       H       K       M       O</a:t>
            </a:r>
          </a:p>
          <a:p>
            <a:r>
              <a:rPr lang="pt-BR" dirty="0">
                <a:latin typeface="Consolas" panose="020B0609020204030204" pitchFamily="49" charset="0"/>
              </a:rPr>
              <a:t>                     \</a:t>
            </a:r>
          </a:p>
          <a:p>
            <a:r>
              <a:rPr lang="pt-BR" dirty="0">
                <a:latin typeface="Consolas" panose="020B0609020204030204" pitchFamily="49" charset="0"/>
              </a:rPr>
              <a:t>                      F</a:t>
            </a:r>
          </a:p>
          <a:p>
            <a:endParaRPr lang="pt-BR" dirty="0">
              <a:latin typeface="Consolas" panose="020B0609020204030204" pitchFamily="49" charset="0"/>
            </a:endParaRPr>
          </a:p>
          <a:p>
            <a:r>
              <a:rPr lang="pt-BR" dirty="0">
                <a:latin typeface="Consolas" panose="020B0609020204030204" pitchFamily="49" charset="0"/>
              </a:rPr>
              <a:t>A B C D E F G H J K L M N O P</a:t>
            </a:r>
            <a:endParaRPr lang="th-TH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5152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61962" y="361502"/>
            <a:ext cx="10058400" cy="719426"/>
          </a:xfrm>
        </p:spPr>
        <p:txBody>
          <a:bodyPr>
            <a:normAutofit fontScale="90000"/>
          </a:bodyPr>
          <a:lstStyle/>
          <a:p>
            <a:r>
              <a:rPr lang="en-US" dirty="0"/>
              <a:t>Delete left node (case 3)</a:t>
            </a:r>
            <a:endParaRPr lang="th-TH" dirty="0"/>
          </a:p>
        </p:txBody>
      </p:sp>
      <p:pic>
        <p:nvPicPr>
          <p:cNvPr id="16" name="Content Placeholder 15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87F8DC55-6B7F-0AFF-390D-21E115399AC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48" y="2284379"/>
            <a:ext cx="4695662" cy="380602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C04686B-11BE-3EDC-94E5-CF29D31CD161}"/>
              </a:ext>
            </a:extLst>
          </p:cNvPr>
          <p:cNvSpPr txBox="1"/>
          <p:nvPr/>
        </p:nvSpPr>
        <p:spPr>
          <a:xfrm>
            <a:off x="4983795" y="428827"/>
            <a:ext cx="67462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latin typeface="Consolas" panose="020B0609020204030204" pitchFamily="49" charset="0"/>
              </a:rPr>
              <a:t>A B C D E F G H J K L M N O P</a:t>
            </a:r>
            <a:endParaRPr lang="th-TH" sz="3200" dirty="0">
              <a:latin typeface="Consolas" panose="020B0609020204030204" pitchFamily="49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566D7B-9A49-BE98-7666-A03700FEEDC7}"/>
              </a:ext>
            </a:extLst>
          </p:cNvPr>
          <p:cNvCxnSpPr>
            <a:cxnSpLocks/>
          </p:cNvCxnSpPr>
          <p:nvPr/>
        </p:nvCxnSpPr>
        <p:spPr>
          <a:xfrm flipH="1">
            <a:off x="4187712" y="2944535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D565F74-6823-EC1F-F4DE-F0795A18EC58}"/>
              </a:ext>
            </a:extLst>
          </p:cNvPr>
          <p:cNvCxnSpPr>
            <a:cxnSpLocks/>
          </p:cNvCxnSpPr>
          <p:nvPr/>
        </p:nvCxnSpPr>
        <p:spPr>
          <a:xfrm>
            <a:off x="4187712" y="2944535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74D061-1503-939F-7F33-F18B2485AB98}"/>
              </a:ext>
            </a:extLst>
          </p:cNvPr>
          <p:cNvCxnSpPr/>
          <p:nvPr/>
        </p:nvCxnSpPr>
        <p:spPr>
          <a:xfrm flipV="1">
            <a:off x="10554485" y="929712"/>
            <a:ext cx="0" cy="546750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21A6C51-A275-654A-EC0C-1A3AA0CCCEE7}"/>
              </a:ext>
            </a:extLst>
          </p:cNvPr>
          <p:cNvSpPr txBox="1"/>
          <p:nvPr/>
        </p:nvSpPr>
        <p:spPr>
          <a:xfrm>
            <a:off x="6736360" y="2848061"/>
            <a:ext cx="43909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successor of N is O</a:t>
            </a:r>
            <a:endParaRPr lang="th-TH" sz="5400" b="1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44E0F3-9695-3824-F78D-9E58E8EA0718}"/>
              </a:ext>
            </a:extLst>
          </p:cNvPr>
          <p:cNvCxnSpPr>
            <a:cxnSpLocks/>
          </p:cNvCxnSpPr>
          <p:nvPr/>
        </p:nvCxnSpPr>
        <p:spPr>
          <a:xfrm flipH="1">
            <a:off x="5243120" y="3667275"/>
            <a:ext cx="1812021" cy="1114450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ED9F9BC-0174-FFC8-E904-1763A0B90465}"/>
              </a:ext>
            </a:extLst>
          </p:cNvPr>
          <p:cNvCxnSpPr/>
          <p:nvPr/>
        </p:nvCxnSpPr>
        <p:spPr>
          <a:xfrm flipV="1">
            <a:off x="10821798" y="1013602"/>
            <a:ext cx="192947" cy="1809293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2DE1956-310C-5CC1-AE56-98C374973D8A}"/>
              </a:ext>
            </a:extLst>
          </p:cNvPr>
          <p:cNvSpPr txBox="1"/>
          <p:nvPr/>
        </p:nvSpPr>
        <p:spPr>
          <a:xfrm>
            <a:off x="539844" y="1474937"/>
            <a:ext cx="60946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(&amp;(root-&gt;right));</a:t>
            </a:r>
          </a:p>
        </p:txBody>
      </p:sp>
    </p:spTree>
    <p:extLst>
      <p:ext uri="{BB962C8B-B14F-4D97-AF65-F5344CB8AC3E}">
        <p14:creationId xmlns:p14="http://schemas.microsoft.com/office/powerpoint/2010/main" val="23572152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97669DBA-6955-D315-292F-F0CA57F7E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689" y="1998157"/>
            <a:ext cx="4422341" cy="35842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61962" y="361502"/>
            <a:ext cx="10058400" cy="719426"/>
          </a:xfrm>
        </p:spPr>
        <p:txBody>
          <a:bodyPr>
            <a:normAutofit fontScale="90000"/>
          </a:bodyPr>
          <a:lstStyle/>
          <a:p>
            <a:r>
              <a:rPr lang="en-US" dirty="0"/>
              <a:t>Delete left node (case 3)</a:t>
            </a:r>
            <a:endParaRPr lang="th-TH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04686B-11BE-3EDC-94E5-CF29D31CD161}"/>
              </a:ext>
            </a:extLst>
          </p:cNvPr>
          <p:cNvSpPr txBox="1"/>
          <p:nvPr/>
        </p:nvSpPr>
        <p:spPr>
          <a:xfrm>
            <a:off x="4983795" y="428827"/>
            <a:ext cx="67462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latin typeface="Consolas" panose="020B0609020204030204" pitchFamily="49" charset="0"/>
              </a:rPr>
              <a:t>A B C D E F G H J K L M N O P</a:t>
            </a:r>
            <a:endParaRPr lang="th-TH" sz="3200" dirty="0">
              <a:latin typeface="Consolas" panose="020B0609020204030204" pitchFamily="49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566D7B-9A49-BE98-7666-A03700FEEDC7}"/>
              </a:ext>
            </a:extLst>
          </p:cNvPr>
          <p:cNvCxnSpPr>
            <a:cxnSpLocks/>
          </p:cNvCxnSpPr>
          <p:nvPr/>
        </p:nvCxnSpPr>
        <p:spPr>
          <a:xfrm flipH="1">
            <a:off x="10511972" y="4107937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D565F74-6823-EC1F-F4DE-F0795A18EC58}"/>
              </a:ext>
            </a:extLst>
          </p:cNvPr>
          <p:cNvCxnSpPr>
            <a:cxnSpLocks/>
          </p:cNvCxnSpPr>
          <p:nvPr/>
        </p:nvCxnSpPr>
        <p:spPr>
          <a:xfrm>
            <a:off x="10511972" y="4107937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74D061-1503-939F-7F33-F18B2485AB98}"/>
              </a:ext>
            </a:extLst>
          </p:cNvPr>
          <p:cNvCxnSpPr/>
          <p:nvPr/>
        </p:nvCxnSpPr>
        <p:spPr>
          <a:xfrm flipV="1">
            <a:off x="10554485" y="929712"/>
            <a:ext cx="0" cy="546750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2DE1956-310C-5CC1-AE56-98C374973D8A}"/>
              </a:ext>
            </a:extLst>
          </p:cNvPr>
          <p:cNvSpPr txBox="1"/>
          <p:nvPr/>
        </p:nvSpPr>
        <p:spPr>
          <a:xfrm>
            <a:off x="539844" y="1474937"/>
            <a:ext cx="60946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(&amp;(root-&gt;right));</a:t>
            </a:r>
          </a:p>
        </p:txBody>
      </p:sp>
      <p:pic>
        <p:nvPicPr>
          <p:cNvPr id="46" name="Picture 4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F8868E73-E481-B0C4-5F09-EC93A805B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42" y="2317366"/>
            <a:ext cx="4977983" cy="3468369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B96DC46-AD69-BE69-0332-C614E4DAC62F}"/>
              </a:ext>
            </a:extLst>
          </p:cNvPr>
          <p:cNvCxnSpPr/>
          <p:nvPr/>
        </p:nvCxnSpPr>
        <p:spPr>
          <a:xfrm flipV="1">
            <a:off x="9940954" y="5008228"/>
            <a:ext cx="503340" cy="9060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F7C3EB40-9852-5F89-5CAC-D09860E99A27}"/>
              </a:ext>
            </a:extLst>
          </p:cNvPr>
          <p:cNvSpPr txBox="1"/>
          <p:nvPr/>
        </p:nvSpPr>
        <p:spPr>
          <a:xfrm>
            <a:off x="8979792" y="5967508"/>
            <a:ext cx="24256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Repeat Delete (case 1)</a:t>
            </a:r>
            <a:endParaRPr lang="th-TH" sz="2400" b="1" dirty="0"/>
          </a:p>
        </p:txBody>
      </p:sp>
    </p:spTree>
    <p:extLst>
      <p:ext uri="{BB962C8B-B14F-4D97-AF65-F5344CB8AC3E}">
        <p14:creationId xmlns:p14="http://schemas.microsoft.com/office/powerpoint/2010/main" val="1814230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8B46A-51EC-30E5-7323-0204DFA15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left node (case 3)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31FCD-D9E1-6528-3CB7-7E3602C2B0C2}"/>
              </a:ext>
            </a:extLst>
          </p:cNvPr>
          <p:cNvSpPr txBox="1"/>
          <p:nvPr/>
        </p:nvSpPr>
        <p:spPr>
          <a:xfrm>
            <a:off x="5218576" y="3514987"/>
            <a:ext cx="6741954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1600" dirty="0">
              <a:latin typeface="Consolas" panose="020B0609020204030204" pitchFamily="49" charset="0"/>
            </a:endParaRPr>
          </a:p>
          <a:p>
            <a:r>
              <a:rPr lang="pt-BR" sz="1600" dirty="0">
                <a:latin typeface="Consolas" panose="020B0609020204030204" pitchFamily="49" charset="0"/>
              </a:rPr>
              <a:t>                  ______________J______________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           /                            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    ______D______                   ______O______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   /             \                 /             \        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__B__           __G__           __L__             P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/     \         /     \         /    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A       C       E       H       K       M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              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                F</a:t>
            </a:r>
            <a:endParaRPr lang="th-TH" sz="1600" dirty="0">
              <a:latin typeface="Consolas" panose="020B0609020204030204" pitchFamily="49" charset="0"/>
            </a:endParaRPr>
          </a:p>
        </p:txBody>
      </p:sp>
      <p:pic>
        <p:nvPicPr>
          <p:cNvPr id="6" name="Content Placeholder 15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263D8C44-F29F-D50E-2D41-2DC6B40935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14" y="2057877"/>
            <a:ext cx="4695662" cy="380602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D53D53-6F81-8ADF-DA7B-2881136597F4}"/>
              </a:ext>
            </a:extLst>
          </p:cNvPr>
          <p:cNvCxnSpPr>
            <a:cxnSpLocks/>
          </p:cNvCxnSpPr>
          <p:nvPr/>
        </p:nvCxnSpPr>
        <p:spPr>
          <a:xfrm flipH="1">
            <a:off x="4003778" y="2718033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A5907A-C923-B725-4AC1-6EB7025FDBEB}"/>
              </a:ext>
            </a:extLst>
          </p:cNvPr>
          <p:cNvCxnSpPr>
            <a:cxnSpLocks/>
          </p:cNvCxnSpPr>
          <p:nvPr/>
        </p:nvCxnSpPr>
        <p:spPr>
          <a:xfrm>
            <a:off x="4003778" y="2718033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E4CCAD-BE9D-50DD-19F1-CA10F7CB3277}"/>
              </a:ext>
            </a:extLst>
          </p:cNvPr>
          <p:cNvCxnSpPr/>
          <p:nvPr/>
        </p:nvCxnSpPr>
        <p:spPr>
          <a:xfrm flipH="1" flipV="1">
            <a:off x="4337108" y="3598877"/>
            <a:ext cx="136454" cy="71306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B93F210-C3A6-7307-8095-3556DE1E6A95}"/>
              </a:ext>
            </a:extLst>
          </p:cNvPr>
          <p:cNvSpPr txBox="1"/>
          <p:nvPr/>
        </p:nvSpPr>
        <p:spPr>
          <a:xfrm>
            <a:off x="5646415" y="1994141"/>
            <a:ext cx="50663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(&amp;(tree2.root-&gt;right));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tree2.print_tree();</a:t>
            </a:r>
          </a:p>
        </p:txBody>
      </p:sp>
    </p:spTree>
    <p:extLst>
      <p:ext uri="{BB962C8B-B14F-4D97-AF65-F5344CB8AC3E}">
        <p14:creationId xmlns:p14="http://schemas.microsoft.com/office/powerpoint/2010/main" val="12141179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61962" y="361502"/>
            <a:ext cx="10058400" cy="719426"/>
          </a:xfrm>
        </p:spPr>
        <p:txBody>
          <a:bodyPr>
            <a:normAutofit fontScale="90000"/>
          </a:bodyPr>
          <a:lstStyle/>
          <a:p>
            <a:r>
              <a:rPr lang="en-US" dirty="0"/>
              <a:t>Delete left node (case 3)</a:t>
            </a:r>
            <a:endParaRPr lang="th-TH" dirty="0"/>
          </a:p>
        </p:txBody>
      </p:sp>
      <p:pic>
        <p:nvPicPr>
          <p:cNvPr id="16" name="Content Placeholder 15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87F8DC55-6B7F-0AFF-390D-21E115399AC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48" y="2284379"/>
            <a:ext cx="4695662" cy="380602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C04686B-11BE-3EDC-94E5-CF29D31CD161}"/>
              </a:ext>
            </a:extLst>
          </p:cNvPr>
          <p:cNvSpPr txBox="1"/>
          <p:nvPr/>
        </p:nvSpPr>
        <p:spPr>
          <a:xfrm>
            <a:off x="4983795" y="428827"/>
            <a:ext cx="67462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latin typeface="Consolas" panose="020B0609020204030204" pitchFamily="49" charset="0"/>
              </a:rPr>
              <a:t>A B C D E F G H J K L M N O P</a:t>
            </a:r>
            <a:endParaRPr lang="th-TH" sz="3200" dirty="0">
              <a:latin typeface="Consolas" panose="020B0609020204030204" pitchFamily="49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566D7B-9A49-BE98-7666-A03700FEEDC7}"/>
              </a:ext>
            </a:extLst>
          </p:cNvPr>
          <p:cNvCxnSpPr>
            <a:cxnSpLocks/>
          </p:cNvCxnSpPr>
          <p:nvPr/>
        </p:nvCxnSpPr>
        <p:spPr>
          <a:xfrm flipH="1">
            <a:off x="1654237" y="3030523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D565F74-6823-EC1F-F4DE-F0795A18EC58}"/>
              </a:ext>
            </a:extLst>
          </p:cNvPr>
          <p:cNvCxnSpPr>
            <a:cxnSpLocks/>
          </p:cNvCxnSpPr>
          <p:nvPr/>
        </p:nvCxnSpPr>
        <p:spPr>
          <a:xfrm>
            <a:off x="1654237" y="3030523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74D061-1503-939F-7F33-F18B2485AB98}"/>
              </a:ext>
            </a:extLst>
          </p:cNvPr>
          <p:cNvCxnSpPr/>
          <p:nvPr/>
        </p:nvCxnSpPr>
        <p:spPr>
          <a:xfrm flipV="1">
            <a:off x="6527770" y="928187"/>
            <a:ext cx="0" cy="546750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21A6C51-A275-654A-EC0C-1A3AA0CCCEE7}"/>
              </a:ext>
            </a:extLst>
          </p:cNvPr>
          <p:cNvSpPr txBox="1"/>
          <p:nvPr/>
        </p:nvSpPr>
        <p:spPr>
          <a:xfrm>
            <a:off x="4859668" y="2817371"/>
            <a:ext cx="43909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successor of D is E</a:t>
            </a:r>
            <a:endParaRPr lang="th-TH" sz="5400" b="1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44E0F3-9695-3824-F78D-9E58E8EA0718}"/>
              </a:ext>
            </a:extLst>
          </p:cNvPr>
          <p:cNvCxnSpPr>
            <a:cxnSpLocks/>
          </p:cNvCxnSpPr>
          <p:nvPr/>
        </p:nvCxnSpPr>
        <p:spPr>
          <a:xfrm flipH="1">
            <a:off x="2491530" y="3598877"/>
            <a:ext cx="4142916" cy="1157681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ED9F9BC-0174-FFC8-E904-1763A0B90465}"/>
              </a:ext>
            </a:extLst>
          </p:cNvPr>
          <p:cNvCxnSpPr>
            <a:cxnSpLocks/>
          </p:cNvCxnSpPr>
          <p:nvPr/>
        </p:nvCxnSpPr>
        <p:spPr>
          <a:xfrm flipV="1">
            <a:off x="6946485" y="971657"/>
            <a:ext cx="33155" cy="1876404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2DE1956-310C-5CC1-AE56-98C374973D8A}"/>
              </a:ext>
            </a:extLst>
          </p:cNvPr>
          <p:cNvSpPr txBox="1"/>
          <p:nvPr/>
        </p:nvSpPr>
        <p:spPr>
          <a:xfrm>
            <a:off x="372065" y="1474937"/>
            <a:ext cx="69599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(&amp;(tree2.root-&gt;left));</a:t>
            </a:r>
          </a:p>
        </p:txBody>
      </p:sp>
    </p:spTree>
    <p:extLst>
      <p:ext uri="{BB962C8B-B14F-4D97-AF65-F5344CB8AC3E}">
        <p14:creationId xmlns:p14="http://schemas.microsoft.com/office/powerpoint/2010/main" val="23736391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71789FD3-3993-1C59-021E-ABCD9171E2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38" y="1970155"/>
            <a:ext cx="4963290" cy="4022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61962" y="361502"/>
            <a:ext cx="10058400" cy="719426"/>
          </a:xfrm>
        </p:spPr>
        <p:txBody>
          <a:bodyPr>
            <a:normAutofit fontScale="90000"/>
          </a:bodyPr>
          <a:lstStyle/>
          <a:p>
            <a:r>
              <a:rPr lang="en-US" dirty="0"/>
              <a:t>Delete left node (case 3)</a:t>
            </a:r>
            <a:endParaRPr lang="th-TH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04686B-11BE-3EDC-94E5-CF29D31CD161}"/>
              </a:ext>
            </a:extLst>
          </p:cNvPr>
          <p:cNvSpPr txBox="1"/>
          <p:nvPr/>
        </p:nvSpPr>
        <p:spPr>
          <a:xfrm>
            <a:off x="4983795" y="428827"/>
            <a:ext cx="67462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latin typeface="Consolas" panose="020B0609020204030204" pitchFamily="49" charset="0"/>
              </a:rPr>
              <a:t>A B C D E F G H J K L M N O P</a:t>
            </a:r>
            <a:endParaRPr lang="th-TH" sz="3200" dirty="0">
              <a:latin typeface="Consolas" panose="020B0609020204030204" pitchFamily="49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566D7B-9A49-BE98-7666-A03700FEEDC7}"/>
              </a:ext>
            </a:extLst>
          </p:cNvPr>
          <p:cNvCxnSpPr>
            <a:cxnSpLocks/>
          </p:cNvCxnSpPr>
          <p:nvPr/>
        </p:nvCxnSpPr>
        <p:spPr>
          <a:xfrm flipH="1">
            <a:off x="2107242" y="4358081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D565F74-6823-EC1F-F4DE-F0795A18EC58}"/>
              </a:ext>
            </a:extLst>
          </p:cNvPr>
          <p:cNvCxnSpPr>
            <a:cxnSpLocks/>
          </p:cNvCxnSpPr>
          <p:nvPr/>
        </p:nvCxnSpPr>
        <p:spPr>
          <a:xfrm>
            <a:off x="2107242" y="4358081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74D061-1503-939F-7F33-F18B2485AB98}"/>
              </a:ext>
            </a:extLst>
          </p:cNvPr>
          <p:cNvCxnSpPr/>
          <p:nvPr/>
        </p:nvCxnSpPr>
        <p:spPr>
          <a:xfrm flipV="1">
            <a:off x="6946485" y="928187"/>
            <a:ext cx="0" cy="546750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2DE1956-310C-5CC1-AE56-98C374973D8A}"/>
              </a:ext>
            </a:extLst>
          </p:cNvPr>
          <p:cNvSpPr txBox="1"/>
          <p:nvPr/>
        </p:nvSpPr>
        <p:spPr>
          <a:xfrm>
            <a:off x="346896" y="1474937"/>
            <a:ext cx="73793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(&amp;(tree2.root-&gt;left));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9EA3BC1-0717-9624-9E31-1B6634985A21}"/>
              </a:ext>
            </a:extLst>
          </p:cNvPr>
          <p:cNvCxnSpPr>
            <a:cxnSpLocks/>
          </p:cNvCxnSpPr>
          <p:nvPr/>
        </p:nvCxnSpPr>
        <p:spPr>
          <a:xfrm flipH="1" flipV="1">
            <a:off x="2650921" y="4999839"/>
            <a:ext cx="1862356" cy="796954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E1EE0-F83B-78CA-AA70-12CBD23A6A27}"/>
              </a:ext>
            </a:extLst>
          </p:cNvPr>
          <p:cNvSpPr txBox="1"/>
          <p:nvPr/>
        </p:nvSpPr>
        <p:spPr>
          <a:xfrm>
            <a:off x="4587172" y="5504405"/>
            <a:ext cx="55803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Has 1 Child (case 2) -&gt; replace with child</a:t>
            </a:r>
            <a:endParaRPr lang="th-TH" sz="3200" b="1" dirty="0"/>
          </a:p>
        </p:txBody>
      </p:sp>
    </p:spTree>
    <p:extLst>
      <p:ext uri="{BB962C8B-B14F-4D97-AF65-F5344CB8AC3E}">
        <p14:creationId xmlns:p14="http://schemas.microsoft.com/office/powerpoint/2010/main" val="1730267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D6C4B-CC94-D61C-5D5E-5B63F7ADD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subtree</a:t>
            </a:r>
            <a:endParaRPr lang="th-TH" dirty="0"/>
          </a:p>
        </p:txBody>
      </p:sp>
      <p:pic>
        <p:nvPicPr>
          <p:cNvPr id="5" name="Content Placeholder 4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884C7F51-6D5F-58E1-96F6-D4ECC9C8B8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039210"/>
            <a:ext cx="4342158" cy="3556247"/>
          </a:xfrm>
        </p:spPr>
      </p:pic>
      <p:pic>
        <p:nvPicPr>
          <p:cNvPr id="7" name="Picture 6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E9656705-01E0-248D-C64B-D0D3162B7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19101"/>
            <a:ext cx="4708583" cy="31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780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CF47-C6F1-40FB-7EF6-846A2095719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61962" y="361502"/>
            <a:ext cx="10058400" cy="719426"/>
          </a:xfrm>
        </p:spPr>
        <p:txBody>
          <a:bodyPr>
            <a:normAutofit fontScale="90000"/>
          </a:bodyPr>
          <a:lstStyle/>
          <a:p>
            <a:r>
              <a:rPr lang="en-US" dirty="0"/>
              <a:t>Delete left node (case 3)</a:t>
            </a:r>
            <a:endParaRPr lang="th-TH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04686B-11BE-3EDC-94E5-CF29D31CD161}"/>
              </a:ext>
            </a:extLst>
          </p:cNvPr>
          <p:cNvSpPr txBox="1"/>
          <p:nvPr/>
        </p:nvSpPr>
        <p:spPr>
          <a:xfrm>
            <a:off x="4983795" y="428827"/>
            <a:ext cx="67462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latin typeface="Consolas" panose="020B0609020204030204" pitchFamily="49" charset="0"/>
              </a:rPr>
              <a:t>A B C D E F G H J K L M N O P</a:t>
            </a:r>
            <a:endParaRPr lang="th-TH" sz="3200" dirty="0">
              <a:latin typeface="Consolas" panose="020B0609020204030204" pitchFamily="49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2DE1956-310C-5CC1-AE56-98C374973D8A}"/>
              </a:ext>
            </a:extLst>
          </p:cNvPr>
          <p:cNvSpPr txBox="1"/>
          <p:nvPr/>
        </p:nvSpPr>
        <p:spPr>
          <a:xfrm>
            <a:off x="539844" y="1474937"/>
            <a:ext cx="70270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(&amp;(tree2.root-&gt;left));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7A83CA-F6E7-F06C-218E-A3E3A8159FDC}"/>
              </a:ext>
            </a:extLst>
          </p:cNvPr>
          <p:cNvSpPr txBox="1"/>
          <p:nvPr/>
        </p:nvSpPr>
        <p:spPr>
          <a:xfrm>
            <a:off x="6382744" y="2493941"/>
            <a:ext cx="534729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Result:</a:t>
            </a:r>
            <a:endParaRPr lang="pt-BR" sz="2400" dirty="0">
              <a:latin typeface="Consolas" panose="020B0609020204030204" pitchFamily="49" charset="0"/>
            </a:endParaRPr>
          </a:p>
          <a:p>
            <a:r>
              <a:rPr lang="pt-BR" sz="2400" dirty="0">
                <a:latin typeface="Consolas" panose="020B0609020204030204" pitchFamily="49" charset="0"/>
              </a:rPr>
              <a:t>          ______J______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 __E__           __N__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/     \         /     \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B       G       L       P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/ \     / \     / \     /    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A   C   F   H   K   M   O</a:t>
            </a:r>
            <a:endParaRPr lang="th-TH" sz="2400" dirty="0">
              <a:latin typeface="Consolas" panose="020B0609020204030204" pitchFamily="49" charset="0"/>
            </a:endParaRPr>
          </a:p>
        </p:txBody>
      </p:sp>
      <p:pic>
        <p:nvPicPr>
          <p:cNvPr id="3" name="Content Placeholder 15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47F27D8C-95A1-E79F-6C81-9797155648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48" y="2284379"/>
            <a:ext cx="4695662" cy="3806027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BB77AB-1904-875E-5AB2-29746AD6AC78}"/>
              </a:ext>
            </a:extLst>
          </p:cNvPr>
          <p:cNvCxnSpPr>
            <a:cxnSpLocks/>
          </p:cNvCxnSpPr>
          <p:nvPr/>
        </p:nvCxnSpPr>
        <p:spPr>
          <a:xfrm flipH="1">
            <a:off x="1654237" y="3030523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2D2C9E8-5C04-DDC7-F696-AED220575AF6}"/>
              </a:ext>
            </a:extLst>
          </p:cNvPr>
          <p:cNvCxnSpPr>
            <a:cxnSpLocks/>
          </p:cNvCxnSpPr>
          <p:nvPr/>
        </p:nvCxnSpPr>
        <p:spPr>
          <a:xfrm>
            <a:off x="1654237" y="3030523"/>
            <a:ext cx="469784" cy="7969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81576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A4A0F9F2-2962-3965-2E0C-5F3BF9996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600" y="232833"/>
            <a:ext cx="7670800" cy="639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3470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EEEBAA-2BCE-0EE5-7603-1E05C153A412}"/>
              </a:ext>
            </a:extLst>
          </p:cNvPr>
          <p:cNvSpPr txBox="1"/>
          <p:nvPr/>
        </p:nvSpPr>
        <p:spPr>
          <a:xfrm>
            <a:off x="654934" y="434397"/>
            <a:ext cx="1057851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)-&gt;left ==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&amp;&amp; 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)-&gt;right ==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leaf node (case 1)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)-&gt;left ==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replace with right node (case 2)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= 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)-&gt;right;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)-&gt;right ==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replace with left node (case 2)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= 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)-&gt;left;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replace with next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and process to next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node (case 3)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** p = &amp;((*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)-&gt;right);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((*p)-&gt;left !=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p = &amp;((*p)-&gt;left);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(*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)-&gt;data = (*p)-&gt;data;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8C18A3-79FC-5AC6-F642-1727BD97D741}"/>
              </a:ext>
            </a:extLst>
          </p:cNvPr>
          <p:cNvSpPr txBox="1"/>
          <p:nvPr/>
        </p:nvSpPr>
        <p:spPr>
          <a:xfrm>
            <a:off x="6918037" y="4620158"/>
            <a:ext cx="36295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/>
              <a:t>Recursion!</a:t>
            </a:r>
            <a:endParaRPr lang="th-TH" sz="8800" dirty="0"/>
          </a:p>
        </p:txBody>
      </p:sp>
    </p:spTree>
    <p:extLst>
      <p:ext uri="{BB962C8B-B14F-4D97-AF65-F5344CB8AC3E}">
        <p14:creationId xmlns:p14="http://schemas.microsoft.com/office/powerpoint/2010/main" val="223925046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42493-9AA0-248B-5360-0304356F2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Asymptotic analysis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E064A-D40E-6AC3-548D-22B23CE25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204084"/>
          </a:xfrm>
        </p:spPr>
        <p:txBody>
          <a:bodyPr>
            <a:normAutofit/>
          </a:bodyPr>
          <a:lstStyle/>
          <a:p>
            <a:r>
              <a:rPr lang="en-US" sz="3600" dirty="0"/>
              <a:t>Insert</a:t>
            </a:r>
          </a:p>
          <a:p>
            <a:r>
              <a:rPr lang="en-US" sz="3600" dirty="0"/>
              <a:t>- base case (1)</a:t>
            </a:r>
          </a:p>
          <a:p>
            <a:r>
              <a:rPr lang="en-US" sz="3600" dirty="0"/>
              <a:t>- worse case (n)</a:t>
            </a:r>
          </a:p>
          <a:p>
            <a:r>
              <a:rPr lang="en-US" sz="3600" dirty="0"/>
              <a:t>Search</a:t>
            </a:r>
          </a:p>
          <a:p>
            <a:r>
              <a:rPr lang="en-US" sz="3600" dirty="0"/>
              <a:t>- base case (1)</a:t>
            </a:r>
          </a:p>
          <a:p>
            <a:r>
              <a:rPr lang="en-US" sz="3600" dirty="0"/>
              <a:t>- worse case (n)</a:t>
            </a:r>
            <a:endParaRPr lang="th-TH" sz="3600" dirty="0"/>
          </a:p>
        </p:txBody>
      </p:sp>
      <p:pic>
        <p:nvPicPr>
          <p:cNvPr id="4" name="Content Placeholder 3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46352250-7DB8-CBD4-C66A-3E415A41B5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394" y="3246166"/>
            <a:ext cx="3311974" cy="2468858"/>
          </a:xfrm>
          <a:prstGeom prst="rect">
            <a:avLst/>
          </a:prstGeom>
        </p:spPr>
      </p:pic>
      <p:pic>
        <p:nvPicPr>
          <p:cNvPr id="5" name="Picture 4" descr="A picture containing text, pool ball, vector graphics&#10;&#10;Description automatically generated">
            <a:extLst>
              <a:ext uri="{FF2B5EF4-FFF2-40B4-BE49-F238E27FC236}">
                <a16:creationId xmlns:a16="http://schemas.microsoft.com/office/drawing/2014/main" id="{F2317157-EB7A-FB03-69CC-A6E9FBAA57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152" y="2256405"/>
            <a:ext cx="3478347" cy="361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288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42493-9AA0-248B-5360-0304356F2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Asymptotic analysis (balance binary tree)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E064A-D40E-6AC3-548D-22B23CE25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204084"/>
          </a:xfrm>
        </p:spPr>
        <p:txBody>
          <a:bodyPr>
            <a:normAutofit/>
          </a:bodyPr>
          <a:lstStyle/>
          <a:p>
            <a:r>
              <a:rPr lang="en-US" sz="3600" dirty="0"/>
              <a:t>Insert</a:t>
            </a:r>
          </a:p>
          <a:p>
            <a:r>
              <a:rPr lang="en-US" sz="3600" dirty="0"/>
              <a:t>- base case (1)</a:t>
            </a:r>
          </a:p>
          <a:p>
            <a:r>
              <a:rPr lang="en-US" sz="3600" dirty="0"/>
              <a:t>- worse case (log n)</a:t>
            </a:r>
          </a:p>
          <a:p>
            <a:r>
              <a:rPr lang="en-US" sz="3600" dirty="0"/>
              <a:t>Search</a:t>
            </a:r>
          </a:p>
          <a:p>
            <a:r>
              <a:rPr lang="en-US" sz="3600" dirty="0"/>
              <a:t>- base case (1)</a:t>
            </a:r>
          </a:p>
          <a:p>
            <a:r>
              <a:rPr lang="en-US" sz="3600" dirty="0"/>
              <a:t>- worse case (log n)</a:t>
            </a:r>
            <a:endParaRPr lang="th-TH" sz="3600" dirty="0"/>
          </a:p>
        </p:txBody>
      </p:sp>
      <p:pic>
        <p:nvPicPr>
          <p:cNvPr id="6" name="Picture 5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7F3AA75D-46AC-2B22-0E29-16D4B4850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845" y="1845734"/>
            <a:ext cx="6606496" cy="397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4292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41961-7CCE-DDC7-3ED9-1822285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F4E9C-7A0F-C61A-8754-2A35F1828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- access nearly log n complexity in case of balance tree</a:t>
            </a:r>
          </a:p>
          <a:p>
            <a:r>
              <a:rPr lang="en-US" sz="3600" dirty="0"/>
              <a:t>- array and linked list using exact n complexity to access member</a:t>
            </a:r>
          </a:p>
          <a:p>
            <a:endParaRPr lang="en-US" sz="3600" dirty="0"/>
          </a:p>
          <a:p>
            <a:r>
              <a:rPr lang="en-US" sz="3600" dirty="0"/>
              <a:t>- </a:t>
            </a:r>
            <a:r>
              <a:rPr lang="th-TH" sz="3600" dirty="0"/>
              <a:t>เข้าถึงได้ด้วย </a:t>
            </a:r>
            <a:r>
              <a:rPr lang="en-US" sz="3600" dirty="0"/>
              <a:t>log n complexity </a:t>
            </a:r>
            <a:r>
              <a:rPr lang="th-TH" sz="3600" dirty="0"/>
              <a:t>(ในกรณีที่เป็น </a:t>
            </a:r>
            <a:r>
              <a:rPr lang="en-US" sz="3600" dirty="0"/>
              <a:t>balance tree</a:t>
            </a:r>
            <a:r>
              <a:rPr lang="th-TH" sz="3600" dirty="0"/>
              <a:t>)</a:t>
            </a:r>
          </a:p>
          <a:p>
            <a:r>
              <a:rPr lang="th-TH" sz="3600" dirty="0"/>
              <a:t>- </a:t>
            </a:r>
            <a:r>
              <a:rPr lang="en-US" sz="3600" dirty="0"/>
              <a:t>array </a:t>
            </a:r>
            <a:r>
              <a:rPr lang="th-TH" sz="3600" dirty="0"/>
              <a:t>และ </a:t>
            </a:r>
            <a:r>
              <a:rPr lang="en-US" sz="3600" dirty="0"/>
              <a:t>linked list </a:t>
            </a:r>
            <a:r>
              <a:rPr lang="th-TH" sz="3600" dirty="0"/>
              <a:t>ใช้ </a:t>
            </a:r>
            <a:r>
              <a:rPr lang="en-US" sz="3600" dirty="0"/>
              <a:t>n complexity </a:t>
            </a:r>
            <a:r>
              <a:rPr lang="th-TH" sz="3600" dirty="0"/>
              <a:t>ในการเข้าถึงเท่านั้น</a:t>
            </a:r>
            <a:endParaRPr lang="en-US" sz="3600" dirty="0"/>
          </a:p>
          <a:p>
            <a:pPr marL="0" indent="0">
              <a:buNone/>
            </a:pP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30014490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605AC7D-DF5A-D84A-6E37-44006AA8F8D4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841473665"/>
              </p:ext>
            </p:extLst>
          </p:nvPr>
        </p:nvGraphicFramePr>
        <p:xfrm>
          <a:off x="1066800" y="2450470"/>
          <a:ext cx="10058400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4271175730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3945339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n</a:t>
                      </a:r>
                      <a:endParaRPr lang="th-TH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Log(n)</a:t>
                      </a:r>
                      <a:endParaRPr lang="th-TH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430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  <a:endParaRPr lang="th-TH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  <a:endParaRPr lang="th-TH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59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1,024</a:t>
                      </a:r>
                      <a:endParaRPr lang="th-TH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10</a:t>
                      </a:r>
                      <a:endParaRPr lang="th-TH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730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th-TH" sz="3200" dirty="0"/>
                        <a:t>1,048,576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20</a:t>
                      </a:r>
                      <a:endParaRPr lang="th-TH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314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th-TH" sz="3200" dirty="0"/>
                        <a:t>1,099,511,627,776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40</a:t>
                      </a:r>
                      <a:endParaRPr lang="th-TH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2330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3FDD731-FFC8-573B-B822-75F2D703FEFB}"/>
              </a:ext>
            </a:extLst>
          </p:cNvPr>
          <p:cNvSpPr txBox="1"/>
          <p:nvPr/>
        </p:nvSpPr>
        <p:spPr>
          <a:xfrm>
            <a:off x="3048699" y="374870"/>
            <a:ext cx="60946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200" dirty="0"/>
              <a:t>log n ?</a:t>
            </a:r>
            <a:endParaRPr lang="th-TH" sz="7200" dirty="0"/>
          </a:p>
        </p:txBody>
      </p:sp>
    </p:spTree>
    <p:extLst>
      <p:ext uri="{BB962C8B-B14F-4D97-AF65-F5344CB8AC3E}">
        <p14:creationId xmlns:p14="http://schemas.microsoft.com/office/powerpoint/2010/main" val="359445738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51233-4ABA-2CFF-868A-8D2B11DC6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AVL tree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90A16-2F9A-1D9A-487D-0E1936026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self balance binary search tree</a:t>
            </a:r>
          </a:p>
          <a:p>
            <a:r>
              <a:rPr lang="en-US" sz="5400" dirty="0"/>
              <a:t>- always log n access (search and insert)</a:t>
            </a:r>
          </a:p>
          <a:p>
            <a:r>
              <a:rPr lang="en-US" sz="5400" dirty="0"/>
              <a:t>- invented in 1962 (2 year after binary tree)</a:t>
            </a:r>
            <a:endParaRPr lang="th-TH" sz="5400" dirty="0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10BD49FB-F307-2ADE-8FA0-838211893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459" y="4559941"/>
            <a:ext cx="3764793" cy="2117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FA93CD-D561-E07F-BCA5-672E01FA4C56}"/>
              </a:ext>
            </a:extLst>
          </p:cNvPr>
          <p:cNvSpPr txBox="1"/>
          <p:nvPr/>
        </p:nvSpPr>
        <p:spPr>
          <a:xfrm>
            <a:off x="6788790" y="6488668"/>
            <a:ext cx="53165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https://en.wikipedia.org/wiki/AVL_tree#/media/File:AVL_Tree_Example.gif</a:t>
            </a:r>
          </a:p>
        </p:txBody>
      </p:sp>
    </p:spTree>
    <p:extLst>
      <p:ext uri="{BB962C8B-B14F-4D97-AF65-F5344CB8AC3E}">
        <p14:creationId xmlns:p14="http://schemas.microsoft.com/office/powerpoint/2010/main" val="28783895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3D85F-381D-3633-B10E-65C517F3B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0385E-442C-1E48-9A27-AE0088E3C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what is BST</a:t>
            </a:r>
          </a:p>
          <a:p>
            <a:r>
              <a:rPr lang="en-US" sz="4400" dirty="0"/>
              <a:t>- insert , search and delete</a:t>
            </a:r>
          </a:p>
          <a:p>
            <a:r>
              <a:rPr lang="en-US" sz="4400"/>
              <a:t>- Big O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81722964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2AB33C-12DC-C790-655B-6F714A24C2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9600" dirty="0"/>
              <a:t>LAB</a:t>
            </a:r>
            <a:endParaRPr lang="th-TH" sz="96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0990DD6-4DD5-9754-17BF-FE5E7A7557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60755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365F34-1222-71FC-2AD5-647A72226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Witch one is follow BST rule</a:t>
            </a:r>
            <a:endParaRPr lang="th-TH" dirty="0"/>
          </a:p>
        </p:txBody>
      </p:sp>
      <p:pic>
        <p:nvPicPr>
          <p:cNvPr id="7" name="Content Placeholder 6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21C92B16-7188-0B10-D643-D7D3625533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12" y="2072767"/>
            <a:ext cx="4971446" cy="3705884"/>
          </a:xfrm>
        </p:spPr>
      </p:pic>
      <p:pic>
        <p:nvPicPr>
          <p:cNvPr id="9" name="Picture 8" descr="A picture containing text, pool ball, pool table, sport&#10;&#10;Description automatically generated">
            <a:extLst>
              <a:ext uri="{FF2B5EF4-FFF2-40B4-BE49-F238E27FC236}">
                <a16:creationId xmlns:a16="http://schemas.microsoft.com/office/drawing/2014/main" id="{331721E0-98FF-81E7-F653-EC0A260DA2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027" y="2140837"/>
            <a:ext cx="4788813" cy="356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945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365F34-1222-71FC-2AD5-647A72226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need to be balance tree</a:t>
            </a:r>
            <a:endParaRPr lang="th-TH" dirty="0"/>
          </a:p>
        </p:txBody>
      </p:sp>
      <p:pic>
        <p:nvPicPr>
          <p:cNvPr id="6" name="Content Placeholder 5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A6E255AA-05AC-1B6B-3119-C7F7845AE9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845" y="2478971"/>
            <a:ext cx="4749155" cy="2858247"/>
          </a:xfrm>
        </p:spPr>
      </p:pic>
      <p:pic>
        <p:nvPicPr>
          <p:cNvPr id="10" name="Picture 9" descr="A picture containing pool ball, pool table, sport, poolroom&#10;&#10;Description automatically generated">
            <a:extLst>
              <a:ext uri="{FF2B5EF4-FFF2-40B4-BE49-F238E27FC236}">
                <a16:creationId xmlns:a16="http://schemas.microsoft.com/office/drawing/2014/main" id="{77939263-34CF-A777-7C90-8A798C8181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073" y="2327406"/>
            <a:ext cx="2438270" cy="300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22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B6194-B06B-B849-ED33-01DCA0CB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the tree / insert(item)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1A81E-FD91-FA73-35A7-46C5B3DE0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18565"/>
            <a:ext cx="10058400" cy="4271625"/>
          </a:xfrm>
        </p:spPr>
        <p:txBody>
          <a:bodyPr>
            <a:normAutofit/>
          </a:bodyPr>
          <a:lstStyle/>
          <a:p>
            <a:r>
              <a:rPr lang="en-US" sz="4400" dirty="0"/>
              <a:t>- build with rule unlike unconditioned binary tree</a:t>
            </a:r>
          </a:p>
          <a:p>
            <a:r>
              <a:rPr lang="en-US" sz="4400" dirty="0"/>
              <a:t>- build by insert all node to tree start at root </a:t>
            </a:r>
          </a:p>
          <a:p>
            <a:r>
              <a:rPr lang="en-US" sz="4400" dirty="0"/>
              <a:t>- A new node is always inserted at the leaf of the tree by maintain BST rule for all subtree</a:t>
            </a:r>
          </a:p>
          <a:p>
            <a:r>
              <a:rPr lang="en-US" sz="4400" dirty="0"/>
              <a:t>- insert() function</a:t>
            </a:r>
            <a:endParaRPr lang="th-TH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DBA361-FC55-709B-1948-82A256FD03CB}"/>
              </a:ext>
            </a:extLst>
          </p:cNvPr>
          <p:cNvSpPr txBox="1"/>
          <p:nvPr/>
        </p:nvSpPr>
        <p:spPr>
          <a:xfrm>
            <a:off x="6948182" y="567809"/>
            <a:ext cx="435178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*root =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root-&gt;left  =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root-&gt;right =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(root-&gt;left) -&gt;left  =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'L'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(root-&gt;left) -&gt;right =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'M'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DCEC38-F382-D8CD-D74D-65B365D0BA17}"/>
              </a:ext>
            </a:extLst>
          </p:cNvPr>
          <p:cNvCxnSpPr>
            <a:cxnSpLocks/>
          </p:cNvCxnSpPr>
          <p:nvPr/>
        </p:nvCxnSpPr>
        <p:spPr>
          <a:xfrm flipV="1">
            <a:off x="7331978" y="369116"/>
            <a:ext cx="3598877" cy="136824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037DEB-E7BC-7366-6DEE-688A085A5C57}"/>
              </a:ext>
            </a:extLst>
          </p:cNvPr>
          <p:cNvCxnSpPr>
            <a:cxnSpLocks/>
          </p:cNvCxnSpPr>
          <p:nvPr/>
        </p:nvCxnSpPr>
        <p:spPr>
          <a:xfrm>
            <a:off x="7457813" y="369116"/>
            <a:ext cx="3636907" cy="12835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8363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B6194-B06B-B849-ED33-01DCA0CB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the tree / insert(item)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1A81E-FD91-FA73-35A7-46C5B3DE0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018565"/>
            <a:ext cx="10529861" cy="4271625"/>
          </a:xfrm>
        </p:spPr>
        <p:txBody>
          <a:bodyPr>
            <a:normAutofit/>
          </a:bodyPr>
          <a:lstStyle/>
          <a:p>
            <a:r>
              <a:rPr lang="en-US" sz="4400" dirty="0"/>
              <a:t>- </a:t>
            </a:r>
            <a:r>
              <a:rPr lang="th-TH" sz="4400" dirty="0"/>
              <a:t>มีกฎในการสร้าง </a:t>
            </a:r>
            <a:r>
              <a:rPr lang="en-US" sz="4400" dirty="0"/>
              <a:t>(insert) </a:t>
            </a:r>
            <a:r>
              <a:rPr lang="th-TH" sz="4400" dirty="0"/>
              <a:t>ไม่เหมือนกับ</a:t>
            </a:r>
            <a:r>
              <a:rPr lang="en-US" sz="4400" dirty="0"/>
              <a:t> unconditioned binary tree </a:t>
            </a:r>
            <a:endParaRPr lang="th-TH" sz="4400" dirty="0"/>
          </a:p>
          <a:p>
            <a:r>
              <a:rPr lang="en-US" sz="4400" dirty="0"/>
              <a:t>- </a:t>
            </a:r>
            <a:r>
              <a:rPr lang="th-TH" sz="4400" dirty="0"/>
              <a:t>สร้างโดยการ </a:t>
            </a:r>
            <a:r>
              <a:rPr lang="en-US" sz="4400" dirty="0"/>
              <a:t>insert node </a:t>
            </a:r>
            <a:r>
              <a:rPr lang="th-TH" sz="4400" dirty="0"/>
              <a:t>ทุก </a:t>
            </a:r>
            <a:r>
              <a:rPr lang="en-US" sz="4400" dirty="0"/>
              <a:t>node </a:t>
            </a:r>
            <a:r>
              <a:rPr lang="th-TH" sz="4400" dirty="0"/>
              <a:t>ไปใน </a:t>
            </a:r>
            <a:r>
              <a:rPr lang="en-US" sz="4400" dirty="0"/>
              <a:t>tree </a:t>
            </a:r>
            <a:r>
              <a:rPr lang="th-TH" sz="4400" dirty="0"/>
              <a:t>เริ่มต้นที่ </a:t>
            </a:r>
            <a:r>
              <a:rPr lang="en-US" sz="4400" dirty="0"/>
              <a:t>root</a:t>
            </a:r>
          </a:p>
          <a:p>
            <a:pPr marL="0" indent="0">
              <a:buNone/>
            </a:pPr>
            <a:r>
              <a:rPr lang="th-TH" sz="4400" dirty="0"/>
              <a:t> - </a:t>
            </a:r>
            <a:r>
              <a:rPr lang="en-US" sz="4400" dirty="0"/>
              <a:t>node </a:t>
            </a:r>
            <a:r>
              <a:rPr lang="th-TH" sz="4400" dirty="0"/>
              <a:t>ใหม่ที่ถูก </a:t>
            </a:r>
            <a:r>
              <a:rPr lang="en-US" sz="4400" dirty="0"/>
              <a:t>insert </a:t>
            </a:r>
            <a:r>
              <a:rPr lang="th-TH" sz="4400" dirty="0"/>
              <a:t>เข้ามาจะถูกนำไปไว้ที่ </a:t>
            </a:r>
            <a:r>
              <a:rPr lang="en-US" sz="4400" dirty="0"/>
              <a:t>left </a:t>
            </a:r>
            <a:r>
              <a:rPr lang="th-TH" sz="4400" dirty="0"/>
              <a:t>เสมอ โดยที่จะยังคงกฎของ </a:t>
            </a:r>
            <a:r>
              <a:rPr lang="en-US" sz="4400" dirty="0"/>
              <a:t>BST </a:t>
            </a:r>
            <a:r>
              <a:rPr lang="th-TH" sz="4400" dirty="0"/>
              <a:t>ไว้เสมอ</a:t>
            </a:r>
            <a:endParaRPr lang="en-US" sz="4400" dirty="0"/>
          </a:p>
          <a:p>
            <a:r>
              <a:rPr lang="en-US" sz="4400" dirty="0"/>
              <a:t>- insert() function</a:t>
            </a:r>
            <a:endParaRPr lang="th-TH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DBA361-FC55-709B-1948-82A256FD03CB}"/>
              </a:ext>
            </a:extLst>
          </p:cNvPr>
          <p:cNvSpPr txBox="1"/>
          <p:nvPr/>
        </p:nvSpPr>
        <p:spPr>
          <a:xfrm>
            <a:off x="6948182" y="567809"/>
            <a:ext cx="435178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*root =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root-&gt;left  =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root-&gt;right =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(root-&gt;left) -&gt;left  =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'L'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(root-&gt;left) -&gt;right =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'M'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DCEC38-F382-D8CD-D74D-65B365D0BA17}"/>
              </a:ext>
            </a:extLst>
          </p:cNvPr>
          <p:cNvCxnSpPr>
            <a:cxnSpLocks/>
          </p:cNvCxnSpPr>
          <p:nvPr/>
        </p:nvCxnSpPr>
        <p:spPr>
          <a:xfrm flipV="1">
            <a:off x="7331978" y="369116"/>
            <a:ext cx="3598877" cy="136824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037DEB-E7BC-7366-6DEE-688A085A5C57}"/>
              </a:ext>
            </a:extLst>
          </p:cNvPr>
          <p:cNvCxnSpPr>
            <a:cxnSpLocks/>
          </p:cNvCxnSpPr>
          <p:nvPr/>
        </p:nvCxnSpPr>
        <p:spPr>
          <a:xfrm>
            <a:off x="7457813" y="369116"/>
            <a:ext cx="3636907" cy="12835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94485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ustom 3">
      <a:majorFont>
        <a:latin typeface="TH Sarabun New"/>
        <a:ea typeface=""/>
        <a:cs typeface="TH Sarabun New"/>
      </a:majorFont>
      <a:minorFont>
        <a:latin typeface="TH Sarabun New"/>
        <a:ea typeface=""/>
        <a:cs typeface="TH Sarabun New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DC3DCE361500448B8B985A5E7644B9" ma:contentTypeVersion="8" ma:contentTypeDescription="Create a new document." ma:contentTypeScope="" ma:versionID="d1159ceccca026b5abfc0291de47cc19">
  <xsd:schema xmlns:xsd="http://www.w3.org/2001/XMLSchema" xmlns:xs="http://www.w3.org/2001/XMLSchema" xmlns:p="http://schemas.microsoft.com/office/2006/metadata/properties" xmlns:ns2="41afd702-de2b-438a-a687-05413d17710b" targetNamespace="http://schemas.microsoft.com/office/2006/metadata/properties" ma:root="true" ma:fieldsID="6a3424e753f6356b76cd9984e3443b98" ns2:_="">
    <xsd:import namespace="41afd702-de2b-438a-a687-05413d1771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afd702-de2b-438a-a687-05413d1771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73A6045-B7F4-4AB2-A8B5-994B6A734AA6}"/>
</file>

<file path=customXml/itemProps2.xml><?xml version="1.0" encoding="utf-8"?>
<ds:datastoreItem xmlns:ds="http://schemas.openxmlformats.org/officeDocument/2006/customXml" ds:itemID="{6ED68BA4-19D9-44F6-B7BE-528B727C0EB1}"/>
</file>

<file path=customXml/itemProps3.xml><?xml version="1.0" encoding="utf-8"?>
<ds:datastoreItem xmlns:ds="http://schemas.openxmlformats.org/officeDocument/2006/customXml" ds:itemID="{78C78819-332D-4B57-A0F4-436BDCB9FA4C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8762</TotalTime>
  <Words>2786</Words>
  <Application>Microsoft Office PowerPoint</Application>
  <PresentationFormat>Widescreen</PresentationFormat>
  <Paragraphs>464</Paragraphs>
  <Slides>59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3" baseType="lpstr">
      <vt:lpstr>Consolas</vt:lpstr>
      <vt:lpstr>TH Sarabun New</vt:lpstr>
      <vt:lpstr>Calibri</vt:lpstr>
      <vt:lpstr>Retrospect</vt:lpstr>
      <vt:lpstr>OOP &amp; data struct  13. Binary Search Tree(BST) &amp; sorting</vt:lpstr>
      <vt:lpstr>PowerPoint Presentation</vt:lpstr>
      <vt:lpstr>What is Binary search tree</vt:lpstr>
      <vt:lpstr>Rules</vt:lpstr>
      <vt:lpstr>All subtree</vt:lpstr>
      <vt:lpstr>Witch one is follow BST rule</vt:lpstr>
      <vt:lpstr>No need to be balance tree</vt:lpstr>
      <vt:lpstr>Build the tree / insert(item)</vt:lpstr>
      <vt:lpstr>Build the tree / insert(item)</vt:lpstr>
      <vt:lpstr>insert(item)</vt:lpstr>
      <vt:lpstr>insert(item)</vt:lpstr>
      <vt:lpstr>Insert(60)</vt:lpstr>
      <vt:lpstr>Insert(60) which side?</vt:lpstr>
      <vt:lpstr>result</vt:lpstr>
      <vt:lpstr>Another example</vt:lpstr>
      <vt:lpstr>code</vt:lpstr>
      <vt:lpstr>code</vt:lpstr>
      <vt:lpstr>Another example</vt:lpstr>
      <vt:lpstr>Quiz</vt:lpstr>
      <vt:lpstr>Asymptotic notation</vt:lpstr>
      <vt:lpstr>Search(item)</vt:lpstr>
      <vt:lpstr>Search(item)</vt:lpstr>
      <vt:lpstr>Search(item)</vt:lpstr>
      <vt:lpstr>Search(item)</vt:lpstr>
      <vt:lpstr>Search(7)</vt:lpstr>
      <vt:lpstr>Search(41)</vt:lpstr>
      <vt:lpstr>Another example</vt:lpstr>
      <vt:lpstr>Code</vt:lpstr>
      <vt:lpstr>PowerPoint Presentation</vt:lpstr>
      <vt:lpstr>Search asymptotic notation ?</vt:lpstr>
      <vt:lpstr>Traversal (in order) ?</vt:lpstr>
      <vt:lpstr>Traversal inorder</vt:lpstr>
      <vt:lpstr>Delete! (hardest part)</vt:lpstr>
      <vt:lpstr>Delete! (hardest part)</vt:lpstr>
      <vt:lpstr>Delete hardest part ()</vt:lpstr>
      <vt:lpstr>Delete hardest part ()</vt:lpstr>
      <vt:lpstr>Delete left node (case 1)</vt:lpstr>
      <vt:lpstr>Delete left node (case 1)</vt:lpstr>
      <vt:lpstr>Delete left node (case 1)</vt:lpstr>
      <vt:lpstr>Delete left node (case 2)</vt:lpstr>
      <vt:lpstr>Delete left node (case 2)</vt:lpstr>
      <vt:lpstr>Delete left node (case 2)</vt:lpstr>
      <vt:lpstr>PowerPoint Presentation</vt:lpstr>
      <vt:lpstr>Delete left node (case 3)</vt:lpstr>
      <vt:lpstr>Delete left node (case 3)</vt:lpstr>
      <vt:lpstr>Delete left node (case 3)</vt:lpstr>
      <vt:lpstr>Delete left node (case 3)</vt:lpstr>
      <vt:lpstr>Delete left node (case 3)</vt:lpstr>
      <vt:lpstr>Delete left node (case 3)</vt:lpstr>
      <vt:lpstr>Delete left node (case 3)</vt:lpstr>
      <vt:lpstr>PowerPoint Presentation</vt:lpstr>
      <vt:lpstr>PowerPoint Presentation</vt:lpstr>
      <vt:lpstr>Asymptotic analysis</vt:lpstr>
      <vt:lpstr>Asymptotic analysis (balance binary tree)</vt:lpstr>
      <vt:lpstr>advantage</vt:lpstr>
      <vt:lpstr>PowerPoint Presentation</vt:lpstr>
      <vt:lpstr>AVL tree</vt:lpstr>
      <vt:lpstr>Conclude</vt:lpstr>
      <vt:lpstr>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&amp; data struct  1.introduction</dc:title>
  <dc:creator>Somsin Thongkrairat</dc:creator>
  <cp:lastModifiedBy>Somsin Thongkrairat</cp:lastModifiedBy>
  <cp:revision>764</cp:revision>
  <dcterms:created xsi:type="dcterms:W3CDTF">2022-12-25T05:12:11Z</dcterms:created>
  <dcterms:modified xsi:type="dcterms:W3CDTF">2023-04-26T07:50:24Z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0x01010065DC3DCE361500448B8B985A5E7644B9</vt:lpwstr>
  </property>
</Properties>
</file>

<file path=docProps/thumbnail.jpeg>
</file>